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Bubblegum Sans" charset="0"/>
      <p:regular r:id="rId25"/>
    </p:embeddedFont>
    <p:embeddedFont>
      <p:font typeface="Tahoma" pitchFamily="34" charset="0"/>
      <p:regular r:id="rId26"/>
      <p:bold r:id="rId27"/>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F7E8BA8-4570-4FE8-8BB6-A86F5A3F5C02}">
  <a:tblStyle styleId="{4F7E8BA8-4570-4FE8-8BB6-A86F5A3F5C02}"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5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2643080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How students take notes and study should match their brain dominance.</a:t>
            </a:r>
          </a:p>
          <a:p>
            <a:pPr rtl="0">
              <a:spcBef>
                <a:spcPts val="0"/>
              </a:spcBef>
              <a:buNone/>
            </a:pPr>
            <a:r>
              <a:rPr lang="en"/>
              <a:t>Left brain people learn better in black and white.  Text books and worksheets are made for left brain people.</a:t>
            </a:r>
          </a:p>
          <a:p>
            <a:pPr rtl="0">
              <a:spcBef>
                <a:spcPts val="0"/>
              </a:spcBef>
              <a:buNone/>
            </a:pPr>
            <a:r>
              <a:rPr lang="en"/>
              <a:t>Right brain people learn better in color and with pictures.  They need to add color to their notes and study guides.  (Color coding and adding pictures)</a:t>
            </a:r>
          </a:p>
          <a:p>
            <a:pPr rtl="0">
              <a:spcBef>
                <a:spcPts val="0"/>
              </a:spcBef>
              <a:buNone/>
            </a:pPr>
            <a:endParaRPr/>
          </a:p>
          <a:p>
            <a:pPr rtl="0">
              <a:spcBef>
                <a:spcPts val="0"/>
              </a:spcBef>
              <a:buNone/>
            </a:pPr>
            <a:r>
              <a:rPr lang="en"/>
              <a:t>Students understanding their brain dominance and applying strategies designed specifically for their brain dominance will improve long term memory of information.</a:t>
            </a:r>
          </a:p>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Left:</a:t>
            </a:r>
          </a:p>
          <a:p>
            <a:pPr lvl="0" rtl="0">
              <a:spcBef>
                <a:spcPts val="0"/>
              </a:spcBef>
              <a:buClr>
                <a:schemeClr val="dk1"/>
              </a:buClr>
              <a:buSzPct val="100000"/>
              <a:buFont typeface="Arial"/>
              <a:buNone/>
            </a:pPr>
            <a:r>
              <a:rPr lang="en">
                <a:solidFill>
                  <a:schemeClr val="dk1"/>
                </a:solidFill>
              </a:rPr>
              <a:t>Left brain dominant student    Rt:  Right brain dominant student. (This would drive a left brainer CRAZY!)</a:t>
            </a:r>
          </a:p>
          <a:p>
            <a:pPr lvl="0" rtl="0">
              <a:spcBef>
                <a:spcPts val="0"/>
              </a:spcBef>
              <a:buClr>
                <a:schemeClr val="dk1"/>
              </a:buClr>
              <a:buFont typeface="Arial"/>
              <a:buNone/>
            </a:pPr>
            <a:endParaRPr>
              <a:solidFill>
                <a:schemeClr val="dk1"/>
              </a:solidFill>
            </a:endParaRPr>
          </a:p>
          <a:p>
            <a:pPr lvl="0" rtl="0">
              <a:spcBef>
                <a:spcPts val="0"/>
              </a:spcBef>
              <a:buClr>
                <a:schemeClr val="dk1"/>
              </a:buClr>
              <a:buSzPct val="100000"/>
              <a:buFont typeface="Arial"/>
              <a:buNone/>
            </a:pPr>
            <a:r>
              <a:rPr lang="en">
                <a:solidFill>
                  <a:schemeClr val="dk1"/>
                </a:solidFill>
              </a:rPr>
              <a:t>Left Brain dominant people learn in black and white.  Text books and worksheets are made for left brain people.  Left brain people are also usually auditory so lectures suite them as well.</a:t>
            </a:r>
          </a:p>
          <a:p>
            <a:pPr lvl="0" rtl="0">
              <a:spcBef>
                <a:spcPts val="0"/>
              </a:spcBef>
              <a:buClr>
                <a:schemeClr val="dk1"/>
              </a:buClr>
              <a:buFont typeface="Arial"/>
              <a:buNone/>
            </a:pPr>
            <a:endParaRPr>
              <a:solidFill>
                <a:schemeClr val="dk1"/>
              </a:solidFill>
            </a:endParaRPr>
          </a:p>
          <a:p>
            <a:pPr lvl="0" rtl="0">
              <a:spcBef>
                <a:spcPts val="0"/>
              </a:spcBef>
              <a:buClr>
                <a:schemeClr val="dk1"/>
              </a:buClr>
              <a:buSzPct val="100000"/>
              <a:buFont typeface="Arial"/>
              <a:buNone/>
            </a:pPr>
            <a:r>
              <a:rPr lang="en">
                <a:solidFill>
                  <a:schemeClr val="dk1"/>
                </a:solidFill>
              </a:rPr>
              <a:t>Right brain dominant people learn better with color and pictures.  They need visuals and sometimes hands on learning.</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endParaRPr>
              <a:solidFill>
                <a:schemeClr val="dk1"/>
              </a:solidFill>
            </a:endParaRPr>
          </a:p>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Left:  Left Brain</a:t>
            </a:r>
          </a:p>
          <a:p>
            <a:pPr lvl="0" rtl="0">
              <a:spcBef>
                <a:spcPts val="0"/>
              </a:spcBef>
              <a:buClr>
                <a:schemeClr val="dk1"/>
              </a:buClr>
              <a:buSzPct val="100000"/>
              <a:buFont typeface="Arial"/>
              <a:buNone/>
            </a:pPr>
            <a:r>
              <a:rPr lang="en">
                <a:solidFill>
                  <a:schemeClr val="dk1"/>
                </a:solidFill>
              </a:rPr>
              <a:t>Rt:  Right Brain</a:t>
            </a:r>
          </a:p>
          <a:p>
            <a:pPr lvl="0" rtl="0">
              <a:spcBef>
                <a:spcPts val="0"/>
              </a:spcBef>
              <a:buClr>
                <a:schemeClr val="dk1"/>
              </a:buClr>
              <a:buSzPct val="100000"/>
              <a:buFont typeface="Arial"/>
              <a:buNone/>
            </a:pPr>
            <a:r>
              <a:rPr lang="en">
                <a:solidFill>
                  <a:schemeClr val="dk1"/>
                </a:solidFill>
              </a:rPr>
              <a:t>Whole brain people might be somewhere in the middle.  Organized and linear but with some highlighting.</a:t>
            </a:r>
          </a:p>
          <a:p>
            <a:pPr lvl="0" rtl="0">
              <a:spcBef>
                <a:spcPts val="0"/>
              </a:spcBef>
              <a:buClr>
                <a:schemeClr val="dk1"/>
              </a:buClr>
              <a:buFont typeface="Arial"/>
              <a:buNone/>
            </a:pPr>
            <a:endParaRPr>
              <a:solidFill>
                <a:schemeClr val="dk1"/>
              </a:solidFill>
            </a:endParaRPr>
          </a:p>
          <a:p>
            <a:pPr lvl="0" rtl="0">
              <a:spcBef>
                <a:spcPts val="0"/>
              </a:spcBef>
              <a:buClr>
                <a:schemeClr val="dk1"/>
              </a:buClr>
              <a:buSzPct val="100000"/>
              <a:buFont typeface="Arial"/>
              <a:buNone/>
            </a:pPr>
            <a:r>
              <a:rPr lang="en" b="1">
                <a:solidFill>
                  <a:schemeClr val="dk1"/>
                </a:solidFill>
              </a:rPr>
              <a:t>We need to teach students how to take notes and study/memorize information based on their brain dominance.  </a:t>
            </a:r>
            <a:r>
              <a:rPr lang="en">
                <a:solidFill>
                  <a:schemeClr val="dk1"/>
                </a:solidFill>
              </a:rPr>
              <a:t>Some right brainers will figure this out as time goes by but most will need to be shown.  It makes a huge difference in the amount of time they will spend trying to memorize information and/or store it in their long term memory.</a:t>
            </a:r>
          </a:p>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1 minute, 43 seconds</a:t>
            </a:r>
          </a:p>
          <a:p>
            <a:pPr rtl="0">
              <a:spcBef>
                <a:spcPts val="0"/>
              </a:spcBef>
              <a:buNone/>
            </a:pPr>
            <a:endParaRPr/>
          </a:p>
          <a:p>
            <a:pPr lvl="0" rtl="0">
              <a:spcBef>
                <a:spcPts val="0"/>
              </a:spcBef>
              <a:buClr>
                <a:schemeClr val="dk1"/>
              </a:buClr>
              <a:buSzPct val="100000"/>
              <a:buFont typeface="Arial"/>
              <a:buNone/>
            </a:pPr>
            <a:r>
              <a:rPr lang="en">
                <a:solidFill>
                  <a:schemeClr val="dk1"/>
                </a:solidFill>
              </a:rPr>
              <a:t>When we are happy, our amygdalae fire less, our prefrontal cortex is freer to function fully, we experience less stress, we think more clearly and creatively, we perceive more broadly, we are healthier, and we live longer.  We simply function better and so are more successful.   Traditionally, we tend to get a little louder each time we have to tell our teen to do the same task.  By the time we truly get their attention, we are often yelling and mad.  (Our own amygdala is unhappy!)   If we can remember that there are biological reasons that our teen can’t remember we told them to do something, and that they become upset and overreact to our stern words, we can create a threat-free environment, the probability of success will be increased.</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endParaRPr>
              <a:solidFill>
                <a:schemeClr val="dk1"/>
              </a:solidFill>
            </a:endParaRPr>
          </a:p>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Colors impact the mind and body.  Use colors while studying to promote specific feelings for specific tasks.  </a:t>
            </a:r>
          </a:p>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Add aromas!  </a:t>
            </a:r>
            <a:r>
              <a:rPr lang="en" b="1">
                <a:solidFill>
                  <a:schemeClr val="dk1"/>
                </a:solidFill>
              </a:rPr>
              <a:t>Smell is the only sense that has a direct connection to the limbic system</a:t>
            </a:r>
            <a:r>
              <a:rPr lang="en">
                <a:solidFill>
                  <a:schemeClr val="dk1"/>
                </a:solidFill>
              </a:rPr>
              <a:t>.  Scents can be used to keep students alert, and may help to embed memory.  </a:t>
            </a:r>
          </a:p>
          <a:p>
            <a:pPr lvl="0" rtl="0">
              <a:spcBef>
                <a:spcPts val="0"/>
              </a:spcBef>
              <a:buClr>
                <a:schemeClr val="dk1"/>
              </a:buClr>
              <a:buFont typeface="Arial"/>
              <a:buNone/>
            </a:pPr>
            <a:endParaRPr>
              <a:solidFill>
                <a:schemeClr val="dk1"/>
              </a:solidFill>
            </a:endParaRPr>
          </a:p>
          <a:p>
            <a:pPr lvl="0" rtl="0">
              <a:spcBef>
                <a:spcPts val="0"/>
              </a:spcBef>
              <a:buClr>
                <a:schemeClr val="dk1"/>
              </a:buClr>
              <a:buSzPct val="100000"/>
              <a:buFont typeface="Arial"/>
              <a:buNone/>
            </a:pPr>
            <a:r>
              <a:rPr lang="en">
                <a:solidFill>
                  <a:schemeClr val="dk1"/>
                </a:solidFill>
              </a:rPr>
              <a:t>Make learning more enjoyable and memorable through multisensory stimulation.  </a:t>
            </a:r>
            <a:r>
              <a:rPr lang="en" b="1">
                <a:solidFill>
                  <a:schemeClr val="dk1"/>
                </a:solidFill>
              </a:rPr>
              <a:t>Integrate sights, sounds, touch, taste and smells into your study environment whenever possible.</a:t>
            </a:r>
          </a:p>
          <a:p>
            <a:pPr lvl="0" rtl="0">
              <a:spcBef>
                <a:spcPts val="0"/>
              </a:spcBef>
              <a:buClr>
                <a:schemeClr val="dk1"/>
              </a:buClr>
              <a:buFont typeface="Arial"/>
              <a:buNone/>
            </a:pPr>
            <a:endParaRPr>
              <a:solidFill>
                <a:schemeClr val="dk1"/>
              </a:solidFill>
            </a:endParaRPr>
          </a:p>
          <a:p>
            <a:pPr lvl="0" rtl="0">
              <a:spcBef>
                <a:spcPts val="0"/>
              </a:spcBef>
              <a:buClr>
                <a:schemeClr val="dk1"/>
              </a:buClr>
              <a:buSzPct val="100000"/>
              <a:buFont typeface="Arial"/>
              <a:buNone/>
            </a:pPr>
            <a:r>
              <a:rPr lang="en">
                <a:solidFill>
                  <a:schemeClr val="dk1"/>
                </a:solidFill>
              </a:rPr>
              <a:t>Remember- the brain memorizes in “events”  - Aromas help create an event when memorizing information, especially if the students smells the same scent while studying/memorizing as he/she does while trying to recall the info on a test.</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endParaRPr>
              <a:solidFill>
                <a:schemeClr val="dk1"/>
              </a:solidFill>
            </a:endParaRPr>
          </a:p>
          <a:p>
            <a:pPr lvl="0" rtl="0">
              <a:lnSpc>
                <a:spcPct val="120000"/>
              </a:lnSpc>
              <a:spcBef>
                <a:spcPts val="0"/>
              </a:spcBef>
              <a:buClr>
                <a:schemeClr val="dk1"/>
              </a:buClr>
              <a:buSzPct val="91666"/>
              <a:buFont typeface="Arial"/>
              <a:buNone/>
            </a:pPr>
            <a:r>
              <a:rPr lang="en" sz="1200" b="1">
                <a:solidFill>
                  <a:srgbClr val="222222"/>
                </a:solidFill>
              </a:rPr>
              <a:t>The hypothalamus is a part of the </a:t>
            </a:r>
            <a:r>
              <a:rPr lang="en" sz="1200" b="1" i="1">
                <a:solidFill>
                  <a:srgbClr val="222222"/>
                </a:solidFill>
              </a:rPr>
              <a:t>limbic system,</a:t>
            </a:r>
            <a:r>
              <a:rPr lang="en" sz="1200" b="1">
                <a:solidFill>
                  <a:srgbClr val="222222"/>
                </a:solidFill>
              </a:rPr>
              <a:t> which is a group of forebrain structures that has the hypothalamus, the amygdala, and the hippocampus. These are involved in motivation, emotion, learning, and memory. The </a:t>
            </a:r>
            <a:r>
              <a:rPr lang="en" sz="1200" b="1" i="1">
                <a:solidFill>
                  <a:srgbClr val="222222"/>
                </a:solidFill>
              </a:rPr>
              <a:t>limbic system</a:t>
            </a:r>
            <a:r>
              <a:rPr lang="en" sz="1200" b="1">
                <a:solidFill>
                  <a:srgbClr val="222222"/>
                </a:solidFill>
              </a:rPr>
              <a:t> is where the subcortical structures meet the cerebral cortex.</a:t>
            </a:r>
          </a:p>
          <a:p>
            <a:pPr lvl="0" rtl="0">
              <a:spcBef>
                <a:spcPts val="0"/>
              </a:spcBef>
              <a:buClr>
                <a:schemeClr val="dk1"/>
              </a:buClr>
              <a:buFont typeface="Arial"/>
              <a:buNone/>
            </a:pPr>
            <a:endParaRPr sz="1200">
              <a:solidFill>
                <a:schemeClr val="dk1"/>
              </a:solidFill>
            </a:endParaRPr>
          </a:p>
          <a:p>
            <a:pPr lvl="0" rtl="0">
              <a:spcBef>
                <a:spcPts val="0"/>
              </a:spcBef>
              <a:buClr>
                <a:schemeClr val="dk1"/>
              </a:buClr>
              <a:buFont typeface="Arial"/>
              <a:buNone/>
            </a:pPr>
            <a:endParaRPr>
              <a:solidFill>
                <a:schemeClr val="dk1"/>
              </a:solidFill>
            </a:endParaRPr>
          </a:p>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0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Font typeface="Arial"/>
              <a:buNone/>
            </a:pPr>
            <a:endParaRPr sz="900">
              <a:solidFill>
                <a:srgbClr val="333333"/>
              </a:solidFill>
            </a:endParaRPr>
          </a:p>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Because of new technologies, scientists have been able to take MRI’s of the brain at different ages and follow specific children to see how the brain develops. </a:t>
            </a:r>
          </a:p>
          <a:p>
            <a:pPr lvl="0" rtl="0">
              <a:spcBef>
                <a:spcPts val="0"/>
              </a:spcBef>
              <a:buClr>
                <a:schemeClr val="dk1"/>
              </a:buClr>
              <a:buFont typeface="Arial"/>
              <a:buNone/>
            </a:pPr>
            <a:endParaRPr>
              <a:solidFill>
                <a:schemeClr val="dk1"/>
              </a:solidFill>
            </a:endParaRPr>
          </a:p>
          <a:p>
            <a:pPr lvl="0" rtl="0">
              <a:spcBef>
                <a:spcPts val="0"/>
              </a:spcBef>
              <a:buClr>
                <a:schemeClr val="dk1"/>
              </a:buClr>
              <a:buSzPct val="100000"/>
              <a:buFont typeface="Arial"/>
              <a:buNone/>
            </a:pPr>
            <a:r>
              <a:rPr lang="en">
                <a:solidFill>
                  <a:schemeClr val="dk1"/>
                </a:solidFill>
              </a:rPr>
              <a:t>It was once thought that the only major brain growth occurred before age 5 but it is now known that during adolescents there is another drastic change.  It begins when a child hits puberty and continues until about the age of 25.  The period of “adolescence” is considered to be from the beginning of puberty until an individual develops a stable, independent role in society.  (Officially a grown-up)</a:t>
            </a:r>
          </a:p>
          <a:p>
            <a:pPr lvl="0" rtl="0">
              <a:spcBef>
                <a:spcPts val="0"/>
              </a:spcBef>
              <a:buClr>
                <a:schemeClr val="dk1"/>
              </a:buClr>
              <a:buFont typeface="Arial"/>
              <a:buNone/>
            </a:pPr>
            <a:endParaRPr>
              <a:solidFill>
                <a:schemeClr val="dk1"/>
              </a:solidFill>
            </a:endParaRPr>
          </a:p>
          <a:p>
            <a:pPr lvl="0" rtl="0">
              <a:spcBef>
                <a:spcPts val="0"/>
              </a:spcBef>
              <a:buClr>
                <a:schemeClr val="dk1"/>
              </a:buClr>
              <a:buSzPct val="100000"/>
              <a:buFont typeface="Arial"/>
              <a:buNone/>
            </a:pPr>
            <a:r>
              <a:rPr lang="en">
                <a:solidFill>
                  <a:schemeClr val="dk1"/>
                </a:solidFill>
              </a:rPr>
              <a:t>If you look at the 5 yr old’s brain, very little has developed.  The preteen’s brain looks much more like a 5 yr old’s than it does of a teenager or adult- yet we tend to expect them to act perfectly and behave and make decisions like an adult would.  The teen brain is undergoing that huge transformation to becoming a fully developed adult brain, capable of seeing others’ perspectives and able to understand and think about long term consequences of actions/words and able to STOP the impulse to “act before thinking”. </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endParaRPr>
              <a:solidFill>
                <a:schemeClr val="dk1"/>
              </a:solidFill>
            </a:endParaRPr>
          </a:p>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This diagram shows the part of the brain that controls “executive functions”, (which are those consequences and impulses) are the LAST part of the brain to fully develop.  </a:t>
            </a:r>
          </a:p>
          <a:p>
            <a:pPr lvl="0" rtl="0">
              <a:spcBef>
                <a:spcPts val="0"/>
              </a:spcBef>
              <a:buClr>
                <a:schemeClr val="dk1"/>
              </a:buClr>
              <a:buFont typeface="Arial"/>
              <a:buNone/>
            </a:pPr>
            <a:endParaRPr>
              <a:solidFill>
                <a:schemeClr val="dk1"/>
              </a:solidFill>
            </a:endParaRPr>
          </a:p>
          <a:p>
            <a:pPr lvl="0" rtl="0">
              <a:spcBef>
                <a:spcPts val="0"/>
              </a:spcBef>
              <a:buClr>
                <a:schemeClr val="dk1"/>
              </a:buClr>
              <a:buSzPct val="100000"/>
              <a:buFont typeface="Arial"/>
              <a:buNone/>
            </a:pPr>
            <a:r>
              <a:rPr lang="en">
                <a:solidFill>
                  <a:schemeClr val="dk1"/>
                </a:solidFill>
              </a:rPr>
              <a:t>The red/yellow parts show the brain less fully mature.  The blue/purple areas are  more fully mature.  </a:t>
            </a:r>
          </a:p>
          <a:p>
            <a:pPr lvl="0" rtl="0">
              <a:spcBef>
                <a:spcPts val="0"/>
              </a:spcBef>
              <a:buClr>
                <a:schemeClr val="dk1"/>
              </a:buClr>
              <a:buSzPct val="100000"/>
              <a:buFont typeface="Arial"/>
              <a:buNone/>
            </a:pPr>
            <a:r>
              <a:rPr lang="en">
                <a:solidFill>
                  <a:schemeClr val="dk1"/>
                </a:solidFill>
              </a:rPr>
              <a:t>Notice the preteen brain and how less developed it is in the “impulse” area.  Sometimes, we see our kids as “little” adults and forget that brain development plays into their behaviors.  </a:t>
            </a:r>
          </a:p>
          <a:p>
            <a:pPr lvl="0" rtl="0">
              <a:spcBef>
                <a:spcPts val="0"/>
              </a:spcBef>
              <a:buClr>
                <a:schemeClr val="dk1"/>
              </a:buClr>
              <a:buFont typeface="Arial"/>
              <a:buNone/>
            </a:pPr>
            <a:endParaRPr>
              <a:solidFill>
                <a:schemeClr val="dk1"/>
              </a:solidFill>
            </a:endParaRPr>
          </a:p>
          <a:p>
            <a:pPr lvl="0" rtl="0">
              <a:spcBef>
                <a:spcPts val="0"/>
              </a:spcBef>
              <a:buClr>
                <a:schemeClr val="dk1"/>
              </a:buClr>
              <a:buSzPct val="100000"/>
              <a:buFont typeface="Arial"/>
              <a:buNone/>
            </a:pPr>
            <a:r>
              <a:rPr lang="en">
                <a:solidFill>
                  <a:schemeClr val="dk1"/>
                </a:solidFill>
              </a:rPr>
              <a:t>We also know that the ability to take into account someone else’s perspective is not fully developed until adulthood.</a:t>
            </a:r>
          </a:p>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Adults have the ability to control impulses and weigh the consequences of an action because our Frontal Cortex is fully developed.  Because that part of the brain is the last to develop, teens must rely on their limbic system to guide them.  This is the EMOTION center of the brain.  (That explains why teens tend to “overreact” and why they become so sensitive about everything we as parents say and why they become so moody.)</a:t>
            </a:r>
          </a:p>
          <a:p>
            <a:pPr rtl="0">
              <a:spcBef>
                <a:spcPts val="0"/>
              </a:spcBef>
              <a:buNone/>
            </a:pPr>
            <a:r>
              <a:rPr lang="en"/>
              <a:t>Their Amygdala is literally swells when they become anxious or scared or even mad.  All other functions of the brain quiet down and focus on the Amygdala - it’s our fight or flight reflex.  Until we calm the amygdala, the brain will not be able to properly function- A great example of that is test anxiety.  If students become anxious before a test, the amygdala swells and the part of the brain that holds all of that information they memorized and studied cannot be accessed fully.  Students (and adults) must learn strategies to “calm” their amygdala/limbic system in order to allow the brain to recall all of the information it needs.</a:t>
            </a:r>
          </a:p>
          <a:p>
            <a:pPr rtl="0">
              <a:spcBef>
                <a:spcPts val="0"/>
              </a:spcBef>
              <a:buNone/>
            </a:pPr>
            <a:endParaRPr/>
          </a:p>
          <a:p>
            <a:pPr rtl="0">
              <a:spcBef>
                <a:spcPts val="0"/>
              </a:spcBef>
              <a:buNone/>
            </a:pPr>
            <a:r>
              <a:rPr lang="en"/>
              <a:t>We as parents can try to think of their </a:t>
            </a:r>
          </a:p>
          <a:p>
            <a:pPr rtl="0">
              <a:spcBef>
                <a:spcPts val="0"/>
              </a:spcBef>
              <a:buNone/>
            </a:pPr>
            <a:r>
              <a:rPr lang="en"/>
              <a:t>impulsiveness as future boldness and independent thinking,</a:t>
            </a:r>
          </a:p>
          <a:p>
            <a:pPr rtl="0">
              <a:spcBef>
                <a:spcPts val="0"/>
              </a:spcBef>
              <a:buNone/>
            </a:pPr>
            <a:r>
              <a:rPr lang="en"/>
              <a:t>moodiness as a source of new found or future empathy,</a:t>
            </a:r>
          </a:p>
          <a:p>
            <a:pPr rtl="0">
              <a:spcBef>
                <a:spcPts val="0"/>
              </a:spcBef>
              <a:buNone/>
            </a:pPr>
            <a:r>
              <a:rPr lang="en"/>
              <a:t>excitability as future passion for something.</a:t>
            </a:r>
          </a:p>
          <a:p>
            <a:pPr rtl="0">
              <a:spcBef>
                <a:spcPts val="0"/>
              </a:spcBef>
              <a:buNone/>
            </a:pPr>
            <a:endParaRPr/>
          </a:p>
          <a:p>
            <a:pPr rtl="0">
              <a:spcBef>
                <a:spcPts val="0"/>
              </a:spcBef>
              <a:buNone/>
            </a:pPr>
            <a:endParaRPr/>
          </a:p>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Pose question:  How does what she talks about in the video apply to what you see in the classroom?  Why?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8"/>
        <p:cNvGrpSpPr/>
        <p:nvPr/>
      </p:nvGrpSpPr>
      <p:grpSpPr>
        <a:xfrm>
          <a:off x="0" y="0"/>
          <a:ext cx="0" cy="0"/>
          <a:chOff x="0" y="0"/>
          <a:chExt cx="0" cy="0"/>
        </a:xfrm>
      </p:grpSpPr>
      <p:sp>
        <p:nvSpPr>
          <p:cNvPr id="49" name="Shape 49"/>
          <p:cNvSpPr/>
          <p:nvPr/>
        </p:nvSpPr>
        <p:spPr>
          <a:xfrm>
            <a:off x="0" y="0"/>
            <a:ext cx="9144000" cy="3723299"/>
          </a:xfrm>
          <a:prstGeom prst="rect">
            <a:avLst/>
          </a:prstGeom>
          <a:solidFill>
            <a:srgbClr val="000000"/>
          </a:solidFill>
          <a:ln>
            <a:noFill/>
          </a:ln>
        </p:spPr>
        <p:txBody>
          <a:bodyPr lIns="91425" tIns="45700" rIns="91425" bIns="45700" anchor="ctr" anchorCtr="0">
            <a:noAutofit/>
          </a:bodyPr>
          <a:lstStyle/>
          <a:p>
            <a:pPr>
              <a:spcBef>
                <a:spcPts val="0"/>
              </a:spcBef>
              <a:buNone/>
            </a:pPr>
            <a:endParaRPr/>
          </a:p>
        </p:txBody>
      </p:sp>
      <p:sp>
        <p:nvSpPr>
          <p:cNvPr id="50" name="Shape 50"/>
          <p:cNvSpPr txBox="1">
            <a:spLocks noGrp="1"/>
          </p:cNvSpPr>
          <p:nvPr>
            <p:ph type="ctrTitle"/>
          </p:nvPr>
        </p:nvSpPr>
        <p:spPr>
          <a:xfrm>
            <a:off x="391160" y="1433988"/>
            <a:ext cx="8351399" cy="421499"/>
          </a:xfrm>
          <a:prstGeom prst="rect">
            <a:avLst/>
          </a:prstGeom>
        </p:spPr>
        <p:txBody>
          <a:bodyPr lIns="91425" tIns="91425" rIns="91425" bIns="91425" anchor="ctr" anchorCtr="0"/>
          <a:lstStyle>
            <a:lvl1pPr>
              <a:spcBef>
                <a:spcPts val="0"/>
              </a:spcBef>
              <a:buClr>
                <a:schemeClr val="lt1"/>
              </a:buClr>
              <a:buSzPct val="100000"/>
              <a:buFont typeface="Tahoma"/>
              <a:defRPr sz="3600">
                <a:solidFill>
                  <a:schemeClr val="lt1"/>
                </a:solidFill>
                <a:latin typeface="Tahoma"/>
                <a:ea typeface="Tahoma"/>
                <a:cs typeface="Tahoma"/>
                <a:sym typeface="Tahoma"/>
              </a:defRPr>
            </a:lvl1pPr>
            <a:lvl2pPr>
              <a:spcBef>
                <a:spcPts val="0"/>
              </a:spcBef>
              <a:buClr>
                <a:schemeClr val="lt1"/>
              </a:buClr>
              <a:buSzPct val="100000"/>
              <a:buFont typeface="Tahoma"/>
              <a:defRPr sz="3600">
                <a:solidFill>
                  <a:schemeClr val="lt1"/>
                </a:solidFill>
                <a:latin typeface="Tahoma"/>
                <a:ea typeface="Tahoma"/>
                <a:cs typeface="Tahoma"/>
                <a:sym typeface="Tahoma"/>
              </a:defRPr>
            </a:lvl2pPr>
            <a:lvl3pPr>
              <a:spcBef>
                <a:spcPts val="0"/>
              </a:spcBef>
              <a:buClr>
                <a:schemeClr val="lt1"/>
              </a:buClr>
              <a:buSzPct val="100000"/>
              <a:buFont typeface="Tahoma"/>
              <a:defRPr sz="3600">
                <a:solidFill>
                  <a:schemeClr val="lt1"/>
                </a:solidFill>
                <a:latin typeface="Tahoma"/>
                <a:ea typeface="Tahoma"/>
                <a:cs typeface="Tahoma"/>
                <a:sym typeface="Tahoma"/>
              </a:defRPr>
            </a:lvl3pPr>
            <a:lvl4pPr>
              <a:spcBef>
                <a:spcPts val="0"/>
              </a:spcBef>
              <a:buClr>
                <a:schemeClr val="lt1"/>
              </a:buClr>
              <a:buSzPct val="100000"/>
              <a:buFont typeface="Tahoma"/>
              <a:defRPr sz="3600">
                <a:solidFill>
                  <a:schemeClr val="lt1"/>
                </a:solidFill>
                <a:latin typeface="Tahoma"/>
                <a:ea typeface="Tahoma"/>
                <a:cs typeface="Tahoma"/>
                <a:sym typeface="Tahoma"/>
              </a:defRPr>
            </a:lvl4pPr>
            <a:lvl5pPr>
              <a:spcBef>
                <a:spcPts val="0"/>
              </a:spcBef>
              <a:buClr>
                <a:schemeClr val="lt1"/>
              </a:buClr>
              <a:buSzPct val="100000"/>
              <a:buFont typeface="Tahoma"/>
              <a:defRPr sz="3600">
                <a:solidFill>
                  <a:schemeClr val="lt1"/>
                </a:solidFill>
                <a:latin typeface="Tahoma"/>
                <a:ea typeface="Tahoma"/>
                <a:cs typeface="Tahoma"/>
                <a:sym typeface="Tahoma"/>
              </a:defRPr>
            </a:lvl5pPr>
            <a:lvl6pPr>
              <a:spcBef>
                <a:spcPts val="0"/>
              </a:spcBef>
              <a:buClr>
                <a:schemeClr val="lt1"/>
              </a:buClr>
              <a:buSzPct val="100000"/>
              <a:buFont typeface="Tahoma"/>
              <a:defRPr sz="3600">
                <a:solidFill>
                  <a:schemeClr val="lt1"/>
                </a:solidFill>
                <a:latin typeface="Tahoma"/>
                <a:ea typeface="Tahoma"/>
                <a:cs typeface="Tahoma"/>
                <a:sym typeface="Tahoma"/>
              </a:defRPr>
            </a:lvl6pPr>
            <a:lvl7pPr>
              <a:spcBef>
                <a:spcPts val="0"/>
              </a:spcBef>
              <a:buClr>
                <a:schemeClr val="lt1"/>
              </a:buClr>
              <a:buSzPct val="100000"/>
              <a:buFont typeface="Tahoma"/>
              <a:defRPr sz="3600">
                <a:solidFill>
                  <a:schemeClr val="lt1"/>
                </a:solidFill>
                <a:latin typeface="Tahoma"/>
                <a:ea typeface="Tahoma"/>
                <a:cs typeface="Tahoma"/>
                <a:sym typeface="Tahoma"/>
              </a:defRPr>
            </a:lvl7pPr>
            <a:lvl8pPr>
              <a:spcBef>
                <a:spcPts val="0"/>
              </a:spcBef>
              <a:buClr>
                <a:schemeClr val="lt1"/>
              </a:buClr>
              <a:buSzPct val="100000"/>
              <a:buFont typeface="Tahoma"/>
              <a:defRPr sz="3600">
                <a:solidFill>
                  <a:schemeClr val="lt1"/>
                </a:solidFill>
                <a:latin typeface="Tahoma"/>
                <a:ea typeface="Tahoma"/>
                <a:cs typeface="Tahoma"/>
                <a:sym typeface="Tahoma"/>
              </a:defRPr>
            </a:lvl8pPr>
            <a:lvl9pPr>
              <a:spcBef>
                <a:spcPts val="0"/>
              </a:spcBef>
              <a:buClr>
                <a:schemeClr val="lt1"/>
              </a:buClr>
              <a:buSzPct val="100000"/>
              <a:buFont typeface="Tahoma"/>
              <a:defRPr sz="3600">
                <a:solidFill>
                  <a:schemeClr val="lt1"/>
                </a:solidFill>
                <a:latin typeface="Tahoma"/>
                <a:ea typeface="Tahoma"/>
                <a:cs typeface="Tahoma"/>
                <a:sym typeface="Tahoma"/>
              </a:defRPr>
            </a:lvl9pPr>
          </a:lstStyle>
          <a:p>
            <a:endParaRPr/>
          </a:p>
        </p:txBody>
      </p:sp>
      <p:sp>
        <p:nvSpPr>
          <p:cNvPr id="51" name="Shape 51"/>
          <p:cNvSpPr txBox="1">
            <a:spLocks noGrp="1"/>
          </p:cNvSpPr>
          <p:nvPr>
            <p:ph type="subTitle" idx="1"/>
          </p:nvPr>
        </p:nvSpPr>
        <p:spPr>
          <a:xfrm>
            <a:off x="403761" y="1982435"/>
            <a:ext cx="8342400" cy="342300"/>
          </a:xfrm>
          <a:prstGeom prst="rect">
            <a:avLst/>
          </a:prstGeom>
        </p:spPr>
        <p:txBody>
          <a:bodyPr lIns="91425" tIns="91425" rIns="91425" bIns="91425" anchor="ctr" anchorCtr="0"/>
          <a:lstStyle>
            <a:lvl1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1pPr>
            <a:lvl2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2pPr>
            <a:lvl3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3pPr>
            <a:lvl4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4pPr>
            <a:lvl5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5pPr>
            <a:lvl6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6pPr>
            <a:lvl7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7pPr>
            <a:lvl8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8pPr>
            <a:lvl9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9pPr>
          </a:lstStyle>
          <a:p>
            <a:endParaRPr/>
          </a:p>
        </p:txBody>
      </p:sp>
      <p:cxnSp>
        <p:nvCxnSpPr>
          <p:cNvPr id="52" name="Shape 52"/>
          <p:cNvCxnSpPr/>
          <p:nvPr/>
        </p:nvCxnSpPr>
        <p:spPr>
          <a:xfrm>
            <a:off x="2258800" y="1912668"/>
            <a:ext cx="4621799" cy="10799"/>
          </a:xfrm>
          <a:prstGeom prst="straightConnector1">
            <a:avLst/>
          </a:prstGeom>
          <a:noFill/>
          <a:ln w="25400" cap="rnd" cmpd="sng">
            <a:solidFill>
              <a:schemeClr val="accent2"/>
            </a:solidFill>
            <a:prstDash val="dot"/>
            <a:round/>
            <a:headEnd type="none" w="med" len="med"/>
            <a:tailEnd type="none" w="med" len="med"/>
          </a:ln>
        </p:spPr>
      </p:cxnSp>
      <p:sp>
        <p:nvSpPr>
          <p:cNvPr id="53" name="Shape 53"/>
          <p:cNvSpPr/>
          <p:nvPr/>
        </p:nvSpPr>
        <p:spPr>
          <a:xfrm>
            <a:off x="0" y="3030297"/>
            <a:ext cx="9143999" cy="795916"/>
          </a:xfrm>
          <a:custGeom>
            <a:avLst/>
            <a:gdLst/>
            <a:ahLst/>
            <a:cxnLst/>
            <a:rect l="0" t="0" r="0" b="0"/>
            <a:pathLst>
              <a:path w="9144000" h="1440573" extrusionOk="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sp>
        <p:nvSpPr>
          <p:cNvPr id="54" name="Shape 5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5"/>
        <p:cNvGrpSpPr/>
        <p:nvPr/>
      </p:nvGrpSpPr>
      <p:grpSpPr>
        <a:xfrm>
          <a:off x="0" y="0"/>
          <a:ext cx="0" cy="0"/>
          <a:chOff x="0" y="0"/>
          <a:chExt cx="0" cy="0"/>
        </a:xfrm>
      </p:grpSpPr>
      <p:sp>
        <p:nvSpPr>
          <p:cNvPr id="56" name="Shape 56"/>
          <p:cNvSpPr/>
          <p:nvPr/>
        </p:nvSpPr>
        <p:spPr>
          <a:xfrm>
            <a:off x="0" y="0"/>
            <a:ext cx="9144000" cy="937200"/>
          </a:xfrm>
          <a:prstGeom prst="rect">
            <a:avLst/>
          </a:prstGeom>
          <a:solidFill>
            <a:srgbClr val="0C0C0C"/>
          </a:solidFill>
          <a:ln>
            <a:noFill/>
          </a:ln>
        </p:spPr>
        <p:txBody>
          <a:bodyPr lIns="91425" tIns="45700" rIns="91425" bIns="45700" anchor="ctr" anchorCtr="0">
            <a:noAutofit/>
          </a:bodyPr>
          <a:lstStyle/>
          <a:p>
            <a:pPr>
              <a:spcBef>
                <a:spcPts val="0"/>
              </a:spcBef>
              <a:buNone/>
            </a:pPr>
            <a:endParaRPr/>
          </a:p>
        </p:txBody>
      </p:sp>
      <p:sp>
        <p:nvSpPr>
          <p:cNvPr id="57" name="Shape 57"/>
          <p:cNvSpPr/>
          <p:nvPr/>
        </p:nvSpPr>
        <p:spPr>
          <a:xfrm>
            <a:off x="0" y="226265"/>
            <a:ext cx="9143999" cy="795916"/>
          </a:xfrm>
          <a:custGeom>
            <a:avLst/>
            <a:gdLst/>
            <a:ahLst/>
            <a:cxnLst/>
            <a:rect l="0" t="0" r="0" b="0"/>
            <a:pathLst>
              <a:path w="9144000" h="1440573" extrusionOk="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cxnSp>
        <p:nvCxnSpPr>
          <p:cNvPr id="58" name="Shape 58"/>
          <p:cNvCxnSpPr/>
          <p:nvPr/>
        </p:nvCxnSpPr>
        <p:spPr>
          <a:xfrm rot="10800000" flipH="1">
            <a:off x="2258963" y="783855"/>
            <a:ext cx="4602300" cy="6900"/>
          </a:xfrm>
          <a:prstGeom prst="straightConnector1">
            <a:avLst/>
          </a:prstGeom>
          <a:noFill/>
          <a:ln w="25400" cap="rnd" cmpd="sng">
            <a:solidFill>
              <a:schemeClr val="accent2"/>
            </a:solidFill>
            <a:prstDash val="dot"/>
            <a:round/>
            <a:headEnd type="none" w="med" len="med"/>
            <a:tailEnd type="none" w="med" len="med"/>
          </a:ln>
        </p:spPr>
      </p:cxnSp>
      <p:sp>
        <p:nvSpPr>
          <p:cNvPr id="59" name="Shape 59"/>
          <p:cNvSpPr txBox="1">
            <a:spLocks noGrp="1"/>
          </p:cNvSpPr>
          <p:nvPr>
            <p:ph type="body" idx="1"/>
          </p:nvPr>
        </p:nvSpPr>
        <p:spPr>
          <a:xfrm>
            <a:off x="457200" y="1200150"/>
            <a:ext cx="8229600" cy="3630300"/>
          </a:xfrm>
          <a:prstGeom prst="rect">
            <a:avLst/>
          </a:prstGeom>
        </p:spPr>
        <p:txBody>
          <a:bodyPr lIns="91425" tIns="91425" rIns="91425" bIns="91425" anchor="t" anchorCtr="0"/>
          <a:lstStyle>
            <a:lvl1pPr>
              <a:spcBef>
                <a:spcPts val="0"/>
              </a:spcBef>
              <a:defRPr>
                <a:latin typeface="Times New Roman"/>
                <a:ea typeface="Times New Roman"/>
                <a:cs typeface="Times New Roman"/>
                <a:sym typeface="Times New Roman"/>
              </a:defRPr>
            </a:lvl1pPr>
            <a:lvl2pPr>
              <a:spcBef>
                <a:spcPts val="0"/>
              </a:spcBef>
              <a:defRPr>
                <a:latin typeface="Times New Roman"/>
                <a:ea typeface="Times New Roman"/>
                <a:cs typeface="Times New Roman"/>
                <a:sym typeface="Times New Roman"/>
              </a:defRPr>
            </a:lvl2pPr>
            <a:lvl3pPr>
              <a:spcBef>
                <a:spcPts val="0"/>
              </a:spcBef>
              <a:defRPr>
                <a:latin typeface="Times New Roman"/>
                <a:ea typeface="Times New Roman"/>
                <a:cs typeface="Times New Roman"/>
                <a:sym typeface="Times New Roman"/>
              </a:defRPr>
            </a:lvl3pPr>
            <a:lvl4pPr>
              <a:spcBef>
                <a:spcPts val="0"/>
              </a:spcBef>
              <a:defRPr>
                <a:latin typeface="Times New Roman"/>
                <a:ea typeface="Times New Roman"/>
                <a:cs typeface="Times New Roman"/>
                <a:sym typeface="Times New Roman"/>
              </a:defRPr>
            </a:lvl4pPr>
            <a:lvl5pPr>
              <a:spcBef>
                <a:spcPts val="0"/>
              </a:spcBef>
              <a:defRPr>
                <a:latin typeface="Times New Roman"/>
                <a:ea typeface="Times New Roman"/>
                <a:cs typeface="Times New Roman"/>
                <a:sym typeface="Times New Roman"/>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0" name="Shape 60"/>
          <p:cNvSpPr txBox="1">
            <a:spLocks noGrp="1"/>
          </p:cNvSpPr>
          <p:nvPr>
            <p:ph type="title"/>
          </p:nvPr>
        </p:nvSpPr>
        <p:spPr>
          <a:xfrm>
            <a:off x="457200" y="13321"/>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1" name="Shape 6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2"/>
        <p:cNvGrpSpPr/>
        <p:nvPr/>
      </p:nvGrpSpPr>
      <p:grpSpPr>
        <a:xfrm>
          <a:off x="0" y="0"/>
          <a:ext cx="0" cy="0"/>
          <a:chOff x="0" y="0"/>
          <a:chExt cx="0" cy="0"/>
        </a:xfrm>
      </p:grpSpPr>
      <p:sp>
        <p:nvSpPr>
          <p:cNvPr id="63" name="Shape 63"/>
          <p:cNvSpPr/>
          <p:nvPr/>
        </p:nvSpPr>
        <p:spPr>
          <a:xfrm>
            <a:off x="0" y="0"/>
            <a:ext cx="4456799" cy="4708799"/>
          </a:xfrm>
          <a:prstGeom prst="rect">
            <a:avLst/>
          </a:prstGeom>
          <a:solidFill>
            <a:srgbClr val="000000"/>
          </a:solidFill>
          <a:ln>
            <a:noFill/>
          </a:ln>
        </p:spPr>
        <p:txBody>
          <a:bodyPr lIns="91425" tIns="45700" rIns="91425" bIns="45700" anchor="ctr" anchorCtr="0">
            <a:noAutofit/>
          </a:bodyPr>
          <a:lstStyle/>
          <a:p>
            <a:pPr>
              <a:spcBef>
                <a:spcPts val="0"/>
              </a:spcBef>
              <a:buNone/>
            </a:pPr>
            <a:endParaRPr/>
          </a:p>
        </p:txBody>
      </p:sp>
      <p:sp>
        <p:nvSpPr>
          <p:cNvPr id="64" name="Shape 64"/>
          <p:cNvSpPr/>
          <p:nvPr/>
        </p:nvSpPr>
        <p:spPr>
          <a:xfrm flipH="1">
            <a:off x="3434" y="3759780"/>
            <a:ext cx="4453249" cy="1033097"/>
          </a:xfrm>
          <a:custGeom>
            <a:avLst/>
            <a:gdLst/>
            <a:ahLst/>
            <a:cxnLst/>
            <a:rect l="0" t="0" r="0" b="0"/>
            <a:pathLst>
              <a:path w="4453250" h="1869860" extrusionOk="0">
                <a:moveTo>
                  <a:pt x="4447791" y="1726390"/>
                </a:moveTo>
                <a:lnTo>
                  <a:pt x="4219291" y="1869860"/>
                </a:lnTo>
                <a:lnTo>
                  <a:pt x="3980162" y="1715763"/>
                </a:lnTo>
                <a:lnTo>
                  <a:pt x="3746348" y="1864546"/>
                </a:lnTo>
                <a:lnTo>
                  <a:pt x="3512534" y="1726390"/>
                </a:lnTo>
                <a:lnTo>
                  <a:pt x="3284033" y="1864546"/>
                </a:lnTo>
                <a:lnTo>
                  <a:pt x="3044905" y="1731704"/>
                </a:lnTo>
                <a:lnTo>
                  <a:pt x="2805777" y="1864546"/>
                </a:lnTo>
                <a:lnTo>
                  <a:pt x="2571963" y="1731704"/>
                </a:lnTo>
                <a:lnTo>
                  <a:pt x="2343462" y="1864546"/>
                </a:lnTo>
                <a:lnTo>
                  <a:pt x="2104334" y="1726390"/>
                </a:lnTo>
                <a:lnTo>
                  <a:pt x="1865206" y="1869860"/>
                </a:lnTo>
                <a:lnTo>
                  <a:pt x="1631391" y="1715763"/>
                </a:lnTo>
                <a:lnTo>
                  <a:pt x="1402891" y="1869860"/>
                </a:lnTo>
                <a:lnTo>
                  <a:pt x="1163763" y="1726390"/>
                </a:lnTo>
                <a:lnTo>
                  <a:pt x="935262" y="1869860"/>
                </a:lnTo>
                <a:lnTo>
                  <a:pt x="696134" y="1726390"/>
                </a:lnTo>
                <a:lnTo>
                  <a:pt x="457006" y="1864546"/>
                </a:lnTo>
                <a:lnTo>
                  <a:pt x="217877" y="1726390"/>
                </a:lnTo>
                <a:lnTo>
                  <a:pt x="5" y="1869860"/>
                </a:lnTo>
                <a:cubicBezTo>
                  <a:pt x="3" y="1246574"/>
                  <a:pt x="2" y="623287"/>
                  <a:pt x="0" y="1"/>
                </a:cubicBezTo>
                <a:lnTo>
                  <a:pt x="4453250" y="0"/>
                </a:lnTo>
              </a:path>
            </a:pathLst>
          </a:custGeom>
          <a:solidFill>
            <a:schemeClr val="dk2"/>
          </a:solidFill>
          <a:ln>
            <a:noFill/>
          </a:ln>
        </p:spPr>
        <p:txBody>
          <a:bodyPr lIns="91425" tIns="45700" rIns="91425" bIns="45700" anchor="ctr" anchorCtr="0">
            <a:noAutofit/>
          </a:bodyPr>
          <a:lstStyle/>
          <a:p>
            <a:pPr>
              <a:spcBef>
                <a:spcPts val="0"/>
              </a:spcBef>
              <a:buNone/>
            </a:pPr>
            <a:endParaRPr/>
          </a:p>
        </p:txBody>
      </p:sp>
      <p:cxnSp>
        <p:nvCxnSpPr>
          <p:cNvPr id="65" name="Shape 65"/>
          <p:cNvCxnSpPr/>
          <p:nvPr/>
        </p:nvCxnSpPr>
        <p:spPr>
          <a:xfrm>
            <a:off x="409699" y="744077"/>
            <a:ext cx="3660000" cy="0"/>
          </a:xfrm>
          <a:prstGeom prst="straightConnector1">
            <a:avLst/>
          </a:prstGeom>
          <a:noFill/>
          <a:ln w="25400" cap="rnd" cmpd="sng">
            <a:solidFill>
              <a:schemeClr val="accent2"/>
            </a:solidFill>
            <a:prstDash val="dot"/>
            <a:round/>
            <a:headEnd type="none" w="med" len="med"/>
            <a:tailEnd type="none" w="med" len="med"/>
          </a:ln>
        </p:spPr>
      </p:cxnSp>
      <p:sp>
        <p:nvSpPr>
          <p:cNvPr id="66" name="Shape 66"/>
          <p:cNvSpPr txBox="1">
            <a:spLocks noGrp="1"/>
          </p:cNvSpPr>
          <p:nvPr>
            <p:ph type="body" idx="1"/>
          </p:nvPr>
        </p:nvSpPr>
        <p:spPr>
          <a:xfrm>
            <a:off x="457200" y="1200150"/>
            <a:ext cx="3550799" cy="3630300"/>
          </a:xfrm>
          <a:prstGeom prst="rect">
            <a:avLst/>
          </a:prstGeom>
        </p:spPr>
        <p:txBody>
          <a:bodyPr lIns="91425" tIns="91425" rIns="91425" bIns="91425" anchor="t" anchorCtr="0"/>
          <a:lstStyle>
            <a:lvl1pPr>
              <a:spcBef>
                <a:spcPts val="0"/>
              </a:spcBef>
              <a:defRPr>
                <a:solidFill>
                  <a:schemeClr val="lt1"/>
                </a:solidFill>
                <a:latin typeface="Times New Roman"/>
                <a:ea typeface="Times New Roman"/>
                <a:cs typeface="Times New Roman"/>
                <a:sym typeface="Times New Roman"/>
              </a:defRPr>
            </a:lvl1pPr>
            <a:lvl2pPr>
              <a:spcBef>
                <a:spcPts val="0"/>
              </a:spcBef>
              <a:defRPr>
                <a:solidFill>
                  <a:schemeClr val="lt1"/>
                </a:solidFill>
                <a:latin typeface="Times New Roman"/>
                <a:ea typeface="Times New Roman"/>
                <a:cs typeface="Times New Roman"/>
                <a:sym typeface="Times New Roman"/>
              </a:defRPr>
            </a:lvl2pPr>
            <a:lvl3pPr>
              <a:spcBef>
                <a:spcPts val="0"/>
              </a:spcBef>
              <a:defRPr>
                <a:solidFill>
                  <a:schemeClr val="lt1"/>
                </a:solidFill>
                <a:latin typeface="Times New Roman"/>
                <a:ea typeface="Times New Roman"/>
                <a:cs typeface="Times New Roman"/>
                <a:sym typeface="Times New Roman"/>
              </a:defRPr>
            </a:lvl3pPr>
            <a:lvl4pPr>
              <a:spcBef>
                <a:spcPts val="0"/>
              </a:spcBef>
              <a:defRPr>
                <a:solidFill>
                  <a:schemeClr val="lt1"/>
                </a:solidFill>
                <a:latin typeface="Times New Roman"/>
                <a:ea typeface="Times New Roman"/>
                <a:cs typeface="Times New Roman"/>
                <a:sym typeface="Times New Roman"/>
              </a:defRPr>
            </a:lvl4pPr>
            <a:lvl5pPr>
              <a:spcBef>
                <a:spcPts val="0"/>
              </a:spcBef>
              <a:defRPr>
                <a:solidFill>
                  <a:schemeClr val="lt1"/>
                </a:solidFill>
                <a:latin typeface="Times New Roman"/>
                <a:ea typeface="Times New Roman"/>
                <a:cs typeface="Times New Roman"/>
                <a:sym typeface="Times New Roman"/>
              </a:defRPr>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67" name="Shape 67"/>
          <p:cNvSpPr txBox="1">
            <a:spLocks noGrp="1"/>
          </p:cNvSpPr>
          <p:nvPr>
            <p:ph type="title"/>
          </p:nvPr>
        </p:nvSpPr>
        <p:spPr>
          <a:xfrm>
            <a:off x="457200" y="13321"/>
            <a:ext cx="3550799" cy="857400"/>
          </a:xfrm>
          <a:prstGeom prst="rect">
            <a:avLst/>
          </a:prstGeom>
        </p:spPr>
        <p:txBody>
          <a:bodyPr lIns="91425" tIns="91425" rIns="91425" bIns="91425" anchor="ctr" anchorCtr="0"/>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a:endParaRPr/>
          </a:p>
        </p:txBody>
      </p:sp>
      <p:sp>
        <p:nvSpPr>
          <p:cNvPr id="68" name="Shape 68"/>
          <p:cNvSpPr txBox="1">
            <a:spLocks noGrp="1"/>
          </p:cNvSpPr>
          <p:nvPr>
            <p:ph type="body" idx="2"/>
          </p:nvPr>
        </p:nvSpPr>
        <p:spPr>
          <a:xfrm>
            <a:off x="5021123" y="1200150"/>
            <a:ext cx="3550799" cy="3630300"/>
          </a:xfrm>
          <a:prstGeom prst="rect">
            <a:avLst/>
          </a:prstGeom>
        </p:spPr>
        <p:txBody>
          <a:bodyPr lIns="91425" tIns="91425" rIns="91425" bIns="91425" anchor="t" anchorCtr="0"/>
          <a:lstStyle>
            <a:lvl1pPr>
              <a:spcBef>
                <a:spcPts val="0"/>
              </a:spcBef>
              <a:defRPr>
                <a:latin typeface="Times New Roman"/>
                <a:ea typeface="Times New Roman"/>
                <a:cs typeface="Times New Roman"/>
                <a:sym typeface="Times New Roman"/>
              </a:defRPr>
            </a:lvl1pPr>
            <a:lvl2pPr>
              <a:spcBef>
                <a:spcPts val="0"/>
              </a:spcBef>
              <a:defRPr>
                <a:latin typeface="Times New Roman"/>
                <a:ea typeface="Times New Roman"/>
                <a:cs typeface="Times New Roman"/>
                <a:sym typeface="Times New Roman"/>
              </a:defRPr>
            </a:lvl2pPr>
            <a:lvl3pPr>
              <a:spcBef>
                <a:spcPts val="0"/>
              </a:spcBef>
              <a:defRPr>
                <a:latin typeface="Times New Roman"/>
                <a:ea typeface="Times New Roman"/>
                <a:cs typeface="Times New Roman"/>
                <a:sym typeface="Times New Roman"/>
              </a:defRPr>
            </a:lvl3pPr>
            <a:lvl4pPr>
              <a:spcBef>
                <a:spcPts val="0"/>
              </a:spcBef>
              <a:defRPr>
                <a:latin typeface="Times New Roman"/>
                <a:ea typeface="Times New Roman"/>
                <a:cs typeface="Times New Roman"/>
                <a:sym typeface="Times New Roman"/>
              </a:defRPr>
            </a:lvl4pPr>
            <a:lvl5pPr>
              <a:spcBef>
                <a:spcPts val="0"/>
              </a:spcBef>
              <a:defRPr>
                <a:latin typeface="Times New Roman"/>
                <a:ea typeface="Times New Roman"/>
                <a:cs typeface="Times New Roman"/>
                <a:sym typeface="Times New Roman"/>
              </a:defRPr>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69" name="Shape 6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0"/>
        <p:cNvGrpSpPr/>
        <p:nvPr/>
      </p:nvGrpSpPr>
      <p:grpSpPr>
        <a:xfrm>
          <a:off x="0" y="0"/>
          <a:ext cx="0" cy="0"/>
          <a:chOff x="0" y="0"/>
          <a:chExt cx="0" cy="0"/>
        </a:xfrm>
      </p:grpSpPr>
      <p:sp>
        <p:nvSpPr>
          <p:cNvPr id="71" name="Shape 71"/>
          <p:cNvSpPr/>
          <p:nvPr/>
        </p:nvSpPr>
        <p:spPr>
          <a:xfrm>
            <a:off x="0" y="0"/>
            <a:ext cx="9144000" cy="937200"/>
          </a:xfrm>
          <a:prstGeom prst="rect">
            <a:avLst/>
          </a:prstGeom>
          <a:solidFill>
            <a:srgbClr val="000000"/>
          </a:solidFill>
          <a:ln>
            <a:noFill/>
          </a:ln>
        </p:spPr>
        <p:txBody>
          <a:bodyPr lIns="91425" tIns="45700" rIns="91425" bIns="45700" anchor="ctr" anchorCtr="0">
            <a:noAutofit/>
          </a:bodyPr>
          <a:lstStyle/>
          <a:p>
            <a:pPr>
              <a:spcBef>
                <a:spcPts val="0"/>
              </a:spcBef>
              <a:buNone/>
            </a:pPr>
            <a:endParaRPr/>
          </a:p>
        </p:txBody>
      </p:sp>
      <p:sp>
        <p:nvSpPr>
          <p:cNvPr id="72" name="Shape 72"/>
          <p:cNvSpPr/>
          <p:nvPr/>
        </p:nvSpPr>
        <p:spPr>
          <a:xfrm>
            <a:off x="0" y="226265"/>
            <a:ext cx="9143999" cy="795916"/>
          </a:xfrm>
          <a:custGeom>
            <a:avLst/>
            <a:gdLst/>
            <a:ahLst/>
            <a:cxnLst/>
            <a:rect l="0" t="0" r="0" b="0"/>
            <a:pathLst>
              <a:path w="9144000" h="1440573" extrusionOk="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lIns="91425" tIns="45700" rIns="91425" bIns="45700" anchor="ctr" anchorCtr="0">
            <a:noAutofit/>
          </a:bodyPr>
          <a:lstStyle/>
          <a:p>
            <a:pPr>
              <a:spcBef>
                <a:spcPts val="0"/>
              </a:spcBef>
              <a:buNone/>
            </a:pPr>
            <a:endParaRPr/>
          </a:p>
        </p:txBody>
      </p:sp>
      <p:cxnSp>
        <p:nvCxnSpPr>
          <p:cNvPr id="73" name="Shape 73"/>
          <p:cNvCxnSpPr/>
          <p:nvPr/>
        </p:nvCxnSpPr>
        <p:spPr>
          <a:xfrm rot="10800000" flipH="1">
            <a:off x="2258963" y="783855"/>
            <a:ext cx="4602300" cy="6900"/>
          </a:xfrm>
          <a:prstGeom prst="straightConnector1">
            <a:avLst/>
          </a:prstGeom>
          <a:noFill/>
          <a:ln w="25400" cap="rnd" cmpd="sng">
            <a:solidFill>
              <a:schemeClr val="accent2"/>
            </a:solidFill>
            <a:prstDash val="dot"/>
            <a:round/>
            <a:headEnd type="none" w="med" len="med"/>
            <a:tailEnd type="none" w="med" len="med"/>
          </a:ln>
        </p:spPr>
      </p:cxnSp>
      <p:sp>
        <p:nvSpPr>
          <p:cNvPr id="74" name="Shape 74"/>
          <p:cNvSpPr txBox="1">
            <a:spLocks noGrp="1"/>
          </p:cNvSpPr>
          <p:nvPr>
            <p:ph type="title"/>
          </p:nvPr>
        </p:nvSpPr>
        <p:spPr>
          <a:xfrm>
            <a:off x="457200" y="13321"/>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5" name="Shape 7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76"/>
        <p:cNvGrpSpPr/>
        <p:nvPr/>
      </p:nvGrpSpPr>
      <p:grpSpPr>
        <a:xfrm>
          <a:off x="0" y="0"/>
          <a:ext cx="0" cy="0"/>
          <a:chOff x="0" y="0"/>
          <a:chExt cx="0" cy="0"/>
        </a:xfrm>
      </p:grpSpPr>
      <p:sp>
        <p:nvSpPr>
          <p:cNvPr id="77" name="Shape 77"/>
          <p:cNvSpPr/>
          <p:nvPr/>
        </p:nvSpPr>
        <p:spPr>
          <a:xfrm rot="10800000">
            <a:off x="-5937" y="4110402"/>
            <a:ext cx="4453249" cy="1033097"/>
          </a:xfrm>
          <a:custGeom>
            <a:avLst/>
            <a:gdLst/>
            <a:ahLst/>
            <a:cxnLst/>
            <a:rect l="0" t="0" r="0" b="0"/>
            <a:pathLst>
              <a:path w="4453250" h="1869860" extrusionOk="0">
                <a:moveTo>
                  <a:pt x="4447791" y="1726390"/>
                </a:moveTo>
                <a:lnTo>
                  <a:pt x="4219291" y="1869860"/>
                </a:lnTo>
                <a:lnTo>
                  <a:pt x="3980162" y="1715763"/>
                </a:lnTo>
                <a:lnTo>
                  <a:pt x="3746348" y="1864546"/>
                </a:lnTo>
                <a:lnTo>
                  <a:pt x="3512534" y="1726390"/>
                </a:lnTo>
                <a:lnTo>
                  <a:pt x="3284033" y="1864546"/>
                </a:lnTo>
                <a:lnTo>
                  <a:pt x="3044905" y="1731704"/>
                </a:lnTo>
                <a:lnTo>
                  <a:pt x="2805777" y="1864546"/>
                </a:lnTo>
                <a:lnTo>
                  <a:pt x="2571963" y="1731704"/>
                </a:lnTo>
                <a:lnTo>
                  <a:pt x="2343462" y="1864546"/>
                </a:lnTo>
                <a:lnTo>
                  <a:pt x="2104334" y="1726390"/>
                </a:lnTo>
                <a:lnTo>
                  <a:pt x="1865206" y="1869860"/>
                </a:lnTo>
                <a:lnTo>
                  <a:pt x="1631391" y="1715763"/>
                </a:lnTo>
                <a:lnTo>
                  <a:pt x="1402891" y="1869860"/>
                </a:lnTo>
                <a:lnTo>
                  <a:pt x="1163763" y="1726390"/>
                </a:lnTo>
                <a:lnTo>
                  <a:pt x="935262" y="1869860"/>
                </a:lnTo>
                <a:lnTo>
                  <a:pt x="696134" y="1726390"/>
                </a:lnTo>
                <a:lnTo>
                  <a:pt x="457006" y="1864546"/>
                </a:lnTo>
                <a:lnTo>
                  <a:pt x="217877" y="1726390"/>
                </a:lnTo>
                <a:lnTo>
                  <a:pt x="5" y="1869860"/>
                </a:lnTo>
                <a:cubicBezTo>
                  <a:pt x="3" y="1246574"/>
                  <a:pt x="2" y="623287"/>
                  <a:pt x="0" y="1"/>
                </a:cubicBezTo>
                <a:lnTo>
                  <a:pt x="4453250" y="0"/>
                </a:lnTo>
              </a:path>
            </a:pathLst>
          </a:custGeom>
          <a:solidFill>
            <a:schemeClr val="dk2"/>
          </a:solidFill>
          <a:ln>
            <a:noFill/>
          </a:ln>
        </p:spPr>
        <p:txBody>
          <a:bodyPr lIns="91425" tIns="45700" rIns="91425" bIns="45700" anchor="ctr" anchorCtr="0">
            <a:noAutofit/>
          </a:bodyPr>
          <a:lstStyle/>
          <a:p>
            <a:pPr>
              <a:spcBef>
                <a:spcPts val="0"/>
              </a:spcBef>
              <a:buNone/>
            </a:pPr>
            <a:endParaRPr/>
          </a:p>
        </p:txBody>
      </p:sp>
      <p:cxnSp>
        <p:nvCxnSpPr>
          <p:cNvPr id="78" name="Shape 78"/>
          <p:cNvCxnSpPr/>
          <p:nvPr/>
        </p:nvCxnSpPr>
        <p:spPr>
          <a:xfrm>
            <a:off x="388492" y="4409677"/>
            <a:ext cx="3708599" cy="3600"/>
          </a:xfrm>
          <a:prstGeom prst="straightConnector1">
            <a:avLst/>
          </a:prstGeom>
          <a:noFill/>
          <a:ln w="25400" cap="rnd" cmpd="sng">
            <a:solidFill>
              <a:schemeClr val="accent2"/>
            </a:solidFill>
            <a:prstDash val="dot"/>
            <a:round/>
            <a:headEnd type="none" w="med" len="med"/>
            <a:tailEnd type="none" w="med" len="med"/>
          </a:ln>
        </p:spPr>
      </p:cxnSp>
      <p:sp>
        <p:nvSpPr>
          <p:cNvPr id="79" name="Shape 79"/>
          <p:cNvSpPr txBox="1">
            <a:spLocks noGrp="1"/>
          </p:cNvSpPr>
          <p:nvPr>
            <p:ph type="body" idx="1"/>
          </p:nvPr>
        </p:nvSpPr>
        <p:spPr>
          <a:xfrm>
            <a:off x="388492" y="4493760"/>
            <a:ext cx="3644400" cy="387599"/>
          </a:xfrm>
          <a:prstGeom prst="rect">
            <a:avLst/>
          </a:prstGeom>
        </p:spPr>
        <p:txBody>
          <a:bodyPr lIns="91425" tIns="91425" rIns="91425" bIns="91425" anchor="t" anchorCtr="0"/>
          <a:lstStyle>
            <a:lvl1pPr>
              <a:spcBef>
                <a:spcPts val="0"/>
              </a:spcBef>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1pPr>
          </a:lstStyle>
          <a:p>
            <a:endParaRPr/>
          </a:p>
        </p:txBody>
      </p:sp>
      <p:sp>
        <p:nvSpPr>
          <p:cNvPr id="80" name="Shape 8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1"/>
        <p:cNvGrpSpPr/>
        <p:nvPr/>
      </p:nvGrpSpPr>
      <p:grpSpPr>
        <a:xfrm>
          <a:off x="0" y="0"/>
          <a:ext cx="0" cy="0"/>
          <a:chOff x="0" y="0"/>
          <a:chExt cx="0" cy="0"/>
        </a:xfrm>
      </p:grpSpPr>
      <p:sp>
        <p:nvSpPr>
          <p:cNvPr id="82" name="Shape 8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grpSp>
        <p:nvGrpSpPr>
          <p:cNvPr id="5" name="Shape 5"/>
          <p:cNvGrpSpPr/>
          <p:nvPr/>
        </p:nvGrpSpPr>
        <p:grpSpPr>
          <a:xfrm>
            <a:off x="0" y="6209"/>
            <a:ext cx="9144067" cy="5137200"/>
            <a:chOff x="0" y="14677"/>
            <a:chExt cx="9144067" cy="6849600"/>
          </a:xfrm>
        </p:grpSpPr>
        <p:sp>
          <p:nvSpPr>
            <p:cNvPr id="6" name="Shape 6"/>
            <p:cNvSpPr/>
            <p:nvPr/>
          </p:nvSpPr>
          <p:spPr>
            <a:xfrm>
              <a:off x="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7" name="Shape 7"/>
            <p:cNvSpPr/>
            <p:nvPr/>
          </p:nvSpPr>
          <p:spPr>
            <a:xfrm>
              <a:off x="234838"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8" name="Shape 8"/>
            <p:cNvSpPr/>
            <p:nvPr/>
          </p:nvSpPr>
          <p:spPr>
            <a:xfrm>
              <a:off x="46967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9" name="Shape 9"/>
            <p:cNvSpPr/>
            <p:nvPr/>
          </p:nvSpPr>
          <p:spPr>
            <a:xfrm>
              <a:off x="70451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a:off x="93935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1" name="Shape 11"/>
            <p:cNvSpPr/>
            <p:nvPr/>
          </p:nvSpPr>
          <p:spPr>
            <a:xfrm>
              <a:off x="117419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2" name="Shape 12"/>
            <p:cNvSpPr/>
            <p:nvPr/>
          </p:nvSpPr>
          <p:spPr>
            <a:xfrm>
              <a:off x="140903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3" name="Shape 13"/>
            <p:cNvSpPr/>
            <p:nvPr/>
          </p:nvSpPr>
          <p:spPr>
            <a:xfrm>
              <a:off x="164387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4" name="Shape 14"/>
            <p:cNvSpPr/>
            <p:nvPr/>
          </p:nvSpPr>
          <p:spPr>
            <a:xfrm>
              <a:off x="187871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5" name="Shape 15"/>
            <p:cNvSpPr/>
            <p:nvPr/>
          </p:nvSpPr>
          <p:spPr>
            <a:xfrm>
              <a:off x="211355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6" name="Shape 16"/>
            <p:cNvSpPr/>
            <p:nvPr/>
          </p:nvSpPr>
          <p:spPr>
            <a:xfrm>
              <a:off x="234839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7" name="Shape 17"/>
            <p:cNvSpPr/>
            <p:nvPr/>
          </p:nvSpPr>
          <p:spPr>
            <a:xfrm>
              <a:off x="2583228"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8" name="Shape 18"/>
            <p:cNvSpPr/>
            <p:nvPr/>
          </p:nvSpPr>
          <p:spPr>
            <a:xfrm>
              <a:off x="281806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19" name="Shape 19"/>
            <p:cNvSpPr/>
            <p:nvPr/>
          </p:nvSpPr>
          <p:spPr>
            <a:xfrm>
              <a:off x="305290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0" name="Shape 20"/>
            <p:cNvSpPr/>
            <p:nvPr/>
          </p:nvSpPr>
          <p:spPr>
            <a:xfrm>
              <a:off x="328774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1" name="Shape 21"/>
            <p:cNvSpPr/>
            <p:nvPr/>
          </p:nvSpPr>
          <p:spPr>
            <a:xfrm>
              <a:off x="352258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2" name="Shape 22"/>
            <p:cNvSpPr/>
            <p:nvPr/>
          </p:nvSpPr>
          <p:spPr>
            <a:xfrm>
              <a:off x="375742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3" name="Shape 23"/>
            <p:cNvSpPr/>
            <p:nvPr/>
          </p:nvSpPr>
          <p:spPr>
            <a:xfrm>
              <a:off x="399226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4" name="Shape 24"/>
            <p:cNvSpPr/>
            <p:nvPr/>
          </p:nvSpPr>
          <p:spPr>
            <a:xfrm>
              <a:off x="422710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5" name="Shape 25"/>
            <p:cNvSpPr/>
            <p:nvPr/>
          </p:nvSpPr>
          <p:spPr>
            <a:xfrm>
              <a:off x="446194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6" name="Shape 26"/>
            <p:cNvSpPr/>
            <p:nvPr/>
          </p:nvSpPr>
          <p:spPr>
            <a:xfrm>
              <a:off x="469678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7" name="Shape 27"/>
            <p:cNvSpPr/>
            <p:nvPr/>
          </p:nvSpPr>
          <p:spPr>
            <a:xfrm>
              <a:off x="4931619"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8" name="Shape 28"/>
            <p:cNvSpPr/>
            <p:nvPr/>
          </p:nvSpPr>
          <p:spPr>
            <a:xfrm>
              <a:off x="516645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29" name="Shape 29"/>
            <p:cNvSpPr/>
            <p:nvPr/>
          </p:nvSpPr>
          <p:spPr>
            <a:xfrm>
              <a:off x="540129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0" name="Shape 30"/>
            <p:cNvSpPr/>
            <p:nvPr/>
          </p:nvSpPr>
          <p:spPr>
            <a:xfrm>
              <a:off x="563613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1" name="Shape 31"/>
            <p:cNvSpPr/>
            <p:nvPr/>
          </p:nvSpPr>
          <p:spPr>
            <a:xfrm>
              <a:off x="587097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2" name="Shape 32"/>
            <p:cNvSpPr/>
            <p:nvPr/>
          </p:nvSpPr>
          <p:spPr>
            <a:xfrm>
              <a:off x="6105814"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3" name="Shape 33"/>
            <p:cNvSpPr/>
            <p:nvPr/>
          </p:nvSpPr>
          <p:spPr>
            <a:xfrm>
              <a:off x="634065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4" name="Shape 34"/>
            <p:cNvSpPr/>
            <p:nvPr/>
          </p:nvSpPr>
          <p:spPr>
            <a:xfrm>
              <a:off x="657549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5" name="Shape 35"/>
            <p:cNvSpPr/>
            <p:nvPr/>
          </p:nvSpPr>
          <p:spPr>
            <a:xfrm>
              <a:off x="681033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6" name="Shape 36"/>
            <p:cNvSpPr/>
            <p:nvPr/>
          </p:nvSpPr>
          <p:spPr>
            <a:xfrm>
              <a:off x="704517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7" name="Shape 37"/>
            <p:cNvSpPr/>
            <p:nvPr/>
          </p:nvSpPr>
          <p:spPr>
            <a:xfrm>
              <a:off x="7280009"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8" name="Shape 38"/>
            <p:cNvSpPr/>
            <p:nvPr/>
          </p:nvSpPr>
          <p:spPr>
            <a:xfrm>
              <a:off x="751484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39" name="Shape 39"/>
            <p:cNvSpPr/>
            <p:nvPr/>
          </p:nvSpPr>
          <p:spPr>
            <a:xfrm>
              <a:off x="774968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40" name="Shape 40"/>
            <p:cNvSpPr/>
            <p:nvPr/>
          </p:nvSpPr>
          <p:spPr>
            <a:xfrm>
              <a:off x="798452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41" name="Shape 41"/>
            <p:cNvSpPr/>
            <p:nvPr/>
          </p:nvSpPr>
          <p:spPr>
            <a:xfrm>
              <a:off x="8219364"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42" name="Shape 42"/>
            <p:cNvSpPr/>
            <p:nvPr/>
          </p:nvSpPr>
          <p:spPr>
            <a:xfrm>
              <a:off x="845420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43" name="Shape 43"/>
            <p:cNvSpPr/>
            <p:nvPr/>
          </p:nvSpPr>
          <p:spPr>
            <a:xfrm>
              <a:off x="868904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sp>
          <p:nvSpPr>
            <p:cNvPr id="44" name="Shape 44"/>
            <p:cNvSpPr/>
            <p:nvPr/>
          </p:nvSpPr>
          <p:spPr>
            <a:xfrm>
              <a:off x="892386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91425" tIns="45700" rIns="91425" bIns="45700" anchor="ctr" anchorCtr="0">
              <a:noAutofit/>
            </a:bodyPr>
            <a:lstStyle/>
            <a:p>
              <a:pPr>
                <a:spcBef>
                  <a:spcPts val="0"/>
                </a:spcBef>
                <a:buNone/>
              </a:pPr>
              <a:endParaRPr/>
            </a:p>
          </p:txBody>
        </p:sp>
      </p:grpSp>
      <p:sp>
        <p:nvSpPr>
          <p:cNvPr id="45" name="Shape 45"/>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lgn="ctr">
              <a:spcBef>
                <a:spcPts val="0"/>
              </a:spcBef>
              <a:buClr>
                <a:srgbClr val="FFFFFF"/>
              </a:buClr>
              <a:buSzPct val="100000"/>
              <a:buNone/>
              <a:defRPr sz="4400">
                <a:solidFill>
                  <a:srgbClr val="FFFFFF"/>
                </a:solidFill>
              </a:defRPr>
            </a:lvl1pPr>
            <a:lvl2pPr algn="ctr">
              <a:spcBef>
                <a:spcPts val="0"/>
              </a:spcBef>
              <a:buClr>
                <a:srgbClr val="FFFFFF"/>
              </a:buClr>
              <a:buSzPct val="100000"/>
              <a:buNone/>
              <a:defRPr sz="4400">
                <a:solidFill>
                  <a:srgbClr val="FFFFFF"/>
                </a:solidFill>
              </a:defRPr>
            </a:lvl2pPr>
            <a:lvl3pPr algn="ctr">
              <a:spcBef>
                <a:spcPts val="0"/>
              </a:spcBef>
              <a:buClr>
                <a:srgbClr val="FFFFFF"/>
              </a:buClr>
              <a:buSzPct val="100000"/>
              <a:buNone/>
              <a:defRPr sz="4400">
                <a:solidFill>
                  <a:srgbClr val="FFFFFF"/>
                </a:solidFill>
              </a:defRPr>
            </a:lvl3pPr>
            <a:lvl4pPr algn="ctr">
              <a:spcBef>
                <a:spcPts val="0"/>
              </a:spcBef>
              <a:buClr>
                <a:srgbClr val="FFFFFF"/>
              </a:buClr>
              <a:buSzPct val="100000"/>
              <a:buNone/>
              <a:defRPr sz="4400">
                <a:solidFill>
                  <a:srgbClr val="FFFFFF"/>
                </a:solidFill>
              </a:defRPr>
            </a:lvl4pPr>
            <a:lvl5pPr algn="ctr">
              <a:spcBef>
                <a:spcPts val="0"/>
              </a:spcBef>
              <a:buClr>
                <a:srgbClr val="FFFFFF"/>
              </a:buClr>
              <a:buSzPct val="100000"/>
              <a:buNone/>
              <a:defRPr sz="4400">
                <a:solidFill>
                  <a:srgbClr val="FFFFFF"/>
                </a:solidFill>
              </a:defRPr>
            </a:lvl5pPr>
            <a:lvl6pPr algn="ctr">
              <a:spcBef>
                <a:spcPts val="0"/>
              </a:spcBef>
              <a:buClr>
                <a:srgbClr val="FFFFFF"/>
              </a:buClr>
              <a:buSzPct val="100000"/>
              <a:buNone/>
              <a:defRPr sz="4400">
                <a:solidFill>
                  <a:srgbClr val="FFFFFF"/>
                </a:solidFill>
              </a:defRPr>
            </a:lvl6pPr>
            <a:lvl7pPr algn="ctr">
              <a:spcBef>
                <a:spcPts val="0"/>
              </a:spcBef>
              <a:buClr>
                <a:srgbClr val="FFFFFF"/>
              </a:buClr>
              <a:buSzPct val="100000"/>
              <a:buNone/>
              <a:defRPr sz="4400">
                <a:solidFill>
                  <a:srgbClr val="FFFFFF"/>
                </a:solidFill>
              </a:defRPr>
            </a:lvl7pPr>
            <a:lvl8pPr algn="ctr">
              <a:spcBef>
                <a:spcPts val="0"/>
              </a:spcBef>
              <a:buClr>
                <a:srgbClr val="FFFFFF"/>
              </a:buClr>
              <a:buSzPct val="100000"/>
              <a:buNone/>
              <a:defRPr sz="4400">
                <a:solidFill>
                  <a:srgbClr val="FFFFFF"/>
                </a:solidFill>
              </a:defRPr>
            </a:lvl8pPr>
            <a:lvl9pPr algn="ctr">
              <a:spcBef>
                <a:spcPts val="0"/>
              </a:spcBef>
              <a:buClr>
                <a:srgbClr val="FFFFFF"/>
              </a:buClr>
              <a:buSzPct val="100000"/>
              <a:buNone/>
              <a:defRPr sz="4400">
                <a:solidFill>
                  <a:srgbClr val="FFFFFF"/>
                </a:solidFill>
              </a:defRPr>
            </a:lvl9pPr>
          </a:lstStyle>
          <a:p>
            <a:endParaRPr/>
          </a:p>
        </p:txBody>
      </p:sp>
      <p:sp>
        <p:nvSpPr>
          <p:cNvPr id="46" name="Shape 4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a:spcBef>
                <a:spcPts val="0"/>
              </a:spcBef>
              <a:buClr>
                <a:schemeClr val="dk1"/>
              </a:buClr>
              <a:buSzPct val="100000"/>
              <a:defRPr sz="2000">
                <a:solidFill>
                  <a:schemeClr val="dk1"/>
                </a:solidFill>
              </a:defRPr>
            </a:lvl1pPr>
            <a:lvl2pPr>
              <a:spcBef>
                <a:spcPts val="400"/>
              </a:spcBef>
              <a:buClr>
                <a:schemeClr val="dk1"/>
              </a:buClr>
              <a:buSzPct val="100000"/>
              <a:defRPr sz="2000">
                <a:solidFill>
                  <a:schemeClr val="dk1"/>
                </a:solidFill>
              </a:defRPr>
            </a:lvl2pPr>
            <a:lvl3pPr>
              <a:spcBef>
                <a:spcPts val="400"/>
              </a:spcBef>
              <a:buClr>
                <a:schemeClr val="dk1"/>
              </a:buClr>
              <a:buSzPct val="100000"/>
              <a:defRPr sz="2000">
                <a:solidFill>
                  <a:schemeClr val="dk1"/>
                </a:solidFill>
              </a:defRPr>
            </a:lvl3pPr>
            <a:lvl4pPr>
              <a:spcBef>
                <a:spcPts val="400"/>
              </a:spcBef>
              <a:buClr>
                <a:schemeClr val="dk1"/>
              </a:buClr>
              <a:buSzPct val="100000"/>
              <a:defRPr sz="2000">
                <a:solidFill>
                  <a:schemeClr val="dk1"/>
                </a:solidFill>
              </a:defRPr>
            </a:lvl4pPr>
            <a:lvl5pPr>
              <a:spcBef>
                <a:spcPts val="400"/>
              </a:spcBef>
              <a:buClr>
                <a:schemeClr val="dk1"/>
              </a:buClr>
              <a:buSzPct val="100000"/>
              <a:defRPr sz="2000">
                <a:solidFill>
                  <a:schemeClr val="dk1"/>
                </a:solidFill>
              </a:defRPr>
            </a:lvl5pPr>
            <a:lvl6pPr>
              <a:spcBef>
                <a:spcPts val="400"/>
              </a:spcBef>
              <a:buClr>
                <a:schemeClr val="dk1"/>
              </a:buClr>
              <a:buSzPct val="100000"/>
              <a:defRPr sz="2000">
                <a:solidFill>
                  <a:schemeClr val="dk1"/>
                </a:solidFill>
              </a:defRPr>
            </a:lvl6pPr>
            <a:lvl7pPr>
              <a:spcBef>
                <a:spcPts val="400"/>
              </a:spcBef>
              <a:buClr>
                <a:schemeClr val="dk1"/>
              </a:buClr>
              <a:buSzPct val="100000"/>
              <a:defRPr sz="2000">
                <a:solidFill>
                  <a:schemeClr val="dk1"/>
                </a:solidFill>
              </a:defRPr>
            </a:lvl7pPr>
            <a:lvl8pPr>
              <a:spcBef>
                <a:spcPts val="400"/>
              </a:spcBef>
              <a:buClr>
                <a:schemeClr val="dk1"/>
              </a:buClr>
              <a:buSzPct val="100000"/>
              <a:defRPr sz="2000">
                <a:solidFill>
                  <a:schemeClr val="dk1"/>
                </a:solidFill>
              </a:defRPr>
            </a:lvl8pPr>
            <a:lvl9pPr>
              <a:spcBef>
                <a:spcPts val="400"/>
              </a:spcBef>
              <a:buClr>
                <a:schemeClr val="dk1"/>
              </a:buClr>
              <a:buSzPct val="100000"/>
              <a:defRPr sz="2000">
                <a:solidFill>
                  <a:schemeClr val="dk1"/>
                </a:solidFill>
              </a:defRPr>
            </a:lvl9pPr>
          </a:lstStyle>
          <a:p>
            <a:endParaRPr/>
          </a:p>
        </p:txBody>
      </p:sp>
      <p:sp>
        <p:nvSpPr>
          <p:cNvPr id="47" name="Shape 4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300">
                <a:solidFill>
                  <a:schemeClr val="dk1"/>
                </a:solidFill>
                <a:latin typeface="Times New Roman"/>
                <a:ea typeface="Times New Roman"/>
                <a:cs typeface="Times New Roman"/>
                <a:sym typeface="Times New Roman"/>
              </a:rPr>
              <a:t>‹#›</a:t>
            </a:fld>
            <a:endParaRPr lang="en" sz="1300">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youtube.com/v/RP4abiHdQp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traci.chudy@cps.k12.ar.u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youtube.com/v/hiduiTq1ei8"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youtube.com/v/6zVS8HIPUn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hyperlink" Target="http://youtube.com/v/PzT_SBl31-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391160" y="1058288"/>
            <a:ext cx="8351399" cy="421499"/>
          </a:xfrm>
          <a:prstGeom prst="rect">
            <a:avLst/>
          </a:prstGeom>
        </p:spPr>
        <p:txBody>
          <a:bodyPr lIns="91425" tIns="91425" rIns="91425" bIns="91425" anchor="ctr" anchorCtr="0">
            <a:noAutofit/>
          </a:bodyPr>
          <a:lstStyle/>
          <a:p>
            <a:pPr>
              <a:spcBef>
                <a:spcPts val="0"/>
              </a:spcBef>
              <a:buNone/>
            </a:pPr>
            <a:r>
              <a:rPr lang="en" sz="4800" b="1">
                <a:latin typeface="Bubblegum Sans"/>
                <a:ea typeface="Bubblegum Sans"/>
                <a:cs typeface="Bubblegum Sans"/>
                <a:sym typeface="Bubblegum Sans"/>
              </a:rPr>
              <a:t>The Teen Brain </a:t>
            </a:r>
          </a:p>
        </p:txBody>
      </p:sp>
      <p:sp>
        <p:nvSpPr>
          <p:cNvPr id="85" name="Shape 85"/>
          <p:cNvSpPr txBox="1">
            <a:spLocks noGrp="1"/>
          </p:cNvSpPr>
          <p:nvPr>
            <p:ph type="subTitle" idx="1"/>
          </p:nvPr>
        </p:nvSpPr>
        <p:spPr>
          <a:xfrm>
            <a:off x="403761" y="1982435"/>
            <a:ext cx="8342400" cy="342300"/>
          </a:xfrm>
          <a:prstGeom prst="rect">
            <a:avLst/>
          </a:prstGeom>
        </p:spPr>
        <p:txBody>
          <a:bodyPr lIns="91425" tIns="91425" rIns="91425" bIns="91425" anchor="ctr" anchorCtr="0">
            <a:noAutofit/>
          </a:bodyPr>
          <a:lstStyle/>
          <a:p>
            <a:pPr>
              <a:spcBef>
                <a:spcPts val="0"/>
              </a:spcBef>
              <a:buNone/>
            </a:pPr>
            <a:r>
              <a:rPr lang="en"/>
              <a:t>Cognitive Development of the Adolescent Brain</a:t>
            </a:r>
          </a:p>
        </p:txBody>
      </p:sp>
      <p:pic>
        <p:nvPicPr>
          <p:cNvPr id="86" name="Shape 86"/>
          <p:cNvPicPr preferRelativeResize="0"/>
          <p:nvPr/>
        </p:nvPicPr>
        <p:blipFill>
          <a:blip r:embed="rId3">
            <a:alphaModFix/>
          </a:blip>
          <a:stretch>
            <a:fillRect/>
          </a:stretch>
        </p:blipFill>
        <p:spPr>
          <a:xfrm>
            <a:off x="3366700" y="2827350"/>
            <a:ext cx="2400300" cy="1905000"/>
          </a:xfrm>
          <a:prstGeom prst="rect">
            <a:avLst/>
          </a:prstGeom>
          <a:noFill/>
          <a:ln>
            <a:noFill/>
          </a:ln>
        </p:spPr>
      </p:pic>
      <p:sp>
        <p:nvSpPr>
          <p:cNvPr id="87" name="Shape 87"/>
          <p:cNvSpPr txBox="1"/>
          <p:nvPr/>
        </p:nvSpPr>
        <p:spPr>
          <a:xfrm>
            <a:off x="3366700" y="4650475"/>
            <a:ext cx="2400300" cy="492899"/>
          </a:xfrm>
          <a:prstGeom prst="rect">
            <a:avLst/>
          </a:prstGeom>
          <a:noFill/>
          <a:ln>
            <a:noFill/>
          </a:ln>
        </p:spPr>
        <p:txBody>
          <a:bodyPr lIns="91425" tIns="91425" rIns="91425" bIns="91425" anchor="t" anchorCtr="0">
            <a:noAutofit/>
          </a:bodyPr>
          <a:lstStyle/>
          <a:p>
            <a:pPr algn="ctr">
              <a:spcBef>
                <a:spcPts val="0"/>
              </a:spcBef>
              <a:buNone/>
            </a:pPr>
            <a:r>
              <a:rPr lang="en" sz="1100"/>
              <a:t>Traci Chudy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93300" y="1923700"/>
            <a:ext cx="8346000" cy="2809800"/>
          </a:xfrm>
          <a:prstGeom prst="rect">
            <a:avLst/>
          </a:prstGeom>
          <a:noFill/>
          <a:ln>
            <a:noFill/>
          </a:ln>
        </p:spPr>
        <p:txBody>
          <a:bodyPr lIns="91425" tIns="91425" rIns="91425" bIns="91425" anchor="t" anchorCtr="0">
            <a:noAutofit/>
          </a:bodyPr>
          <a:lstStyle/>
          <a:p>
            <a:pPr lvl="0" rtl="0">
              <a:spcBef>
                <a:spcPts val="0"/>
              </a:spcBef>
              <a:buNone/>
            </a:pPr>
            <a:endParaRPr sz="3600">
              <a:latin typeface="Bubblegum Sans"/>
              <a:ea typeface="Bubblegum Sans"/>
              <a:cs typeface="Bubblegum Sans"/>
              <a:sym typeface="Bubblegum Sans"/>
            </a:endParaRPr>
          </a:p>
          <a:p>
            <a:pPr lvl="0" rtl="0">
              <a:spcBef>
                <a:spcPts val="0"/>
              </a:spcBef>
              <a:buNone/>
            </a:pPr>
            <a:endParaRPr sz="3600">
              <a:latin typeface="Bubblegum Sans"/>
              <a:ea typeface="Bubblegum Sans"/>
              <a:cs typeface="Bubblegum Sans"/>
              <a:sym typeface="Bubblegum Sans"/>
            </a:endParaRPr>
          </a:p>
          <a:p>
            <a:pPr lvl="0" rtl="0">
              <a:spcBef>
                <a:spcPts val="0"/>
              </a:spcBef>
              <a:buNone/>
            </a:pPr>
            <a:endParaRPr sz="3600">
              <a:latin typeface="Bubblegum Sans"/>
              <a:ea typeface="Bubblegum Sans"/>
              <a:cs typeface="Bubblegum Sans"/>
              <a:sym typeface="Bubblegum Sans"/>
            </a:endParaRPr>
          </a:p>
          <a:p>
            <a:pPr lvl="0" rtl="0">
              <a:spcBef>
                <a:spcPts val="0"/>
              </a:spcBef>
              <a:buNone/>
            </a:pPr>
            <a:r>
              <a:rPr lang="en" sz="3000" b="1">
                <a:solidFill>
                  <a:srgbClr val="000000"/>
                </a:solidFill>
                <a:latin typeface="Bubblegum Sans"/>
                <a:ea typeface="Bubblegum Sans"/>
                <a:cs typeface="Bubblegum Sans"/>
                <a:sym typeface="Bubblegum Sans"/>
              </a:rPr>
              <a:t>What does this mean for students?</a:t>
            </a:r>
          </a:p>
          <a:p>
            <a:pPr marL="1371600" lvl="2" indent="-228600" rtl="0">
              <a:spcBef>
                <a:spcPts val="0"/>
              </a:spcBef>
              <a:buClr>
                <a:srgbClr val="000000"/>
              </a:buClr>
              <a:buSzPct val="100000"/>
              <a:buFont typeface="Bubblegum Sans"/>
            </a:pPr>
            <a:r>
              <a:rPr lang="en" sz="3000" b="1">
                <a:solidFill>
                  <a:srgbClr val="000000"/>
                </a:solidFill>
                <a:latin typeface="Bubblegum Sans"/>
                <a:ea typeface="Bubblegum Sans"/>
                <a:cs typeface="Bubblegum Sans"/>
                <a:sym typeface="Bubblegum Sans"/>
              </a:rPr>
              <a:t>Note Taking</a:t>
            </a:r>
          </a:p>
          <a:p>
            <a:pPr marL="1371600" lvl="2" indent="-228600" rtl="0">
              <a:spcBef>
                <a:spcPts val="0"/>
              </a:spcBef>
              <a:buClr>
                <a:srgbClr val="000000"/>
              </a:buClr>
              <a:buSzPct val="100000"/>
              <a:buFont typeface="Bubblegum Sans"/>
            </a:pPr>
            <a:r>
              <a:rPr lang="en" sz="3000" b="1">
                <a:solidFill>
                  <a:srgbClr val="000000"/>
                </a:solidFill>
                <a:latin typeface="Bubblegum Sans"/>
                <a:ea typeface="Bubblegum Sans"/>
                <a:cs typeface="Bubblegum Sans"/>
                <a:sym typeface="Bubblegum Sans"/>
              </a:rPr>
              <a:t>Study Skills</a:t>
            </a:r>
          </a:p>
          <a:p>
            <a:pPr>
              <a:spcBef>
                <a:spcPts val="0"/>
              </a:spcBef>
              <a:buNone/>
            </a:pPr>
            <a:endParaRPr sz="3600"/>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aphicFrame>
        <p:nvGraphicFramePr>
          <p:cNvPr id="154" name="Shape 154"/>
          <p:cNvGraphicFramePr/>
          <p:nvPr/>
        </p:nvGraphicFramePr>
        <p:xfrm>
          <a:off x="-92225" y="-98875"/>
          <a:ext cx="9264400" cy="5181300"/>
        </p:xfrm>
        <a:graphic>
          <a:graphicData uri="http://schemas.openxmlformats.org/drawingml/2006/table">
            <a:tbl>
              <a:tblPr>
                <a:noFill/>
                <a:tableStyleId>{4F7E8BA8-4570-4FE8-8BB6-A86F5A3F5C02}</a:tableStyleId>
              </a:tblPr>
              <a:tblGrid>
                <a:gridCol w="4625825"/>
                <a:gridCol w="4638575"/>
              </a:tblGrid>
              <a:tr h="910850">
                <a:tc>
                  <a:txBody>
                    <a:bodyPr/>
                    <a:lstStyle/>
                    <a:p>
                      <a:pPr lvl="0" algn="ctr" rtl="0">
                        <a:lnSpc>
                          <a:spcPct val="115000"/>
                        </a:lnSpc>
                        <a:spcBef>
                          <a:spcPts val="700"/>
                        </a:spcBef>
                        <a:buNone/>
                      </a:pPr>
                      <a:r>
                        <a:rPr lang="en" sz="1800" b="1" u="sng">
                          <a:latin typeface="Bubblegum Sans"/>
                          <a:ea typeface="Bubblegum Sans"/>
                          <a:cs typeface="Bubblegum Sans"/>
                          <a:sym typeface="Bubblegum Sans"/>
                        </a:rPr>
                        <a:t>Working Memory</a:t>
                      </a:r>
                    </a:p>
                  </a:txBody>
                  <a:tcPr marL="91425" marR="91425" marT="91425" marB="91425"/>
                </a:tc>
                <a:tc>
                  <a:txBody>
                    <a:bodyPr/>
                    <a:lstStyle/>
                    <a:p>
                      <a:pPr lvl="0" algn="ctr" rtl="0">
                        <a:lnSpc>
                          <a:spcPct val="115000"/>
                        </a:lnSpc>
                        <a:spcBef>
                          <a:spcPts val="700"/>
                        </a:spcBef>
                        <a:buNone/>
                      </a:pPr>
                      <a:r>
                        <a:rPr lang="en" sz="1800" b="1" u="sng">
                          <a:latin typeface="Bubblegum Sans"/>
                          <a:ea typeface="Bubblegum Sans"/>
                          <a:cs typeface="Bubblegum Sans"/>
                          <a:sym typeface="Bubblegum Sans"/>
                        </a:rPr>
                        <a:t>Long Term memory</a:t>
                      </a:r>
                    </a:p>
                  </a:txBody>
                  <a:tcPr marL="91425" marR="91425" marT="91425" marB="91425"/>
                </a:tc>
              </a:tr>
              <a:tr h="4270450">
                <a:tc>
                  <a:txBody>
                    <a:bodyPr/>
                    <a:lstStyle/>
                    <a:p>
                      <a:pPr marL="457200" lvl="0" indent="-342900" rtl="0">
                        <a:lnSpc>
                          <a:spcPct val="115000"/>
                        </a:lnSpc>
                        <a:spcBef>
                          <a:spcPts val="600"/>
                        </a:spcBef>
                        <a:buSzPct val="100000"/>
                        <a:buFont typeface="Bubblegum Sans"/>
                        <a:buChar char="●"/>
                      </a:pPr>
                      <a:r>
                        <a:rPr lang="en" sz="1800" b="1">
                          <a:latin typeface="Bubblegum Sans"/>
                          <a:ea typeface="Bubblegum Sans"/>
                          <a:cs typeface="Bubblegum Sans"/>
                          <a:sym typeface="Bubblegum Sans"/>
                        </a:rPr>
                        <a:t>Short term memorizing “Cramming”</a:t>
                      </a:r>
                    </a:p>
                    <a:p>
                      <a:pPr lvl="0" rtl="0">
                        <a:lnSpc>
                          <a:spcPct val="115000"/>
                        </a:lnSpc>
                        <a:spcBef>
                          <a:spcPts val="600"/>
                        </a:spcBef>
                        <a:buNone/>
                      </a:pPr>
                      <a:endParaRPr sz="1800" b="1">
                        <a:latin typeface="Bubblegum Sans"/>
                        <a:ea typeface="Bubblegum Sans"/>
                        <a:cs typeface="Bubblegum Sans"/>
                        <a:sym typeface="Bubblegum Sans"/>
                      </a:endParaRPr>
                    </a:p>
                    <a:p>
                      <a:pPr marL="457200" lvl="0" indent="-342900" rtl="0">
                        <a:lnSpc>
                          <a:spcPct val="115000"/>
                        </a:lnSpc>
                        <a:spcBef>
                          <a:spcPts val="600"/>
                        </a:spcBef>
                        <a:buSzPct val="100000"/>
                        <a:buFont typeface="Bubblegum Sans"/>
                        <a:buChar char="●"/>
                      </a:pPr>
                      <a:r>
                        <a:rPr lang="en" sz="1800" b="1">
                          <a:latin typeface="Bubblegum Sans"/>
                          <a:ea typeface="Bubblegum Sans"/>
                          <a:cs typeface="Bubblegum Sans"/>
                          <a:sym typeface="Bubblegum Sans"/>
                        </a:rPr>
                        <a:t>Learned material only makes it to your “working memory”</a:t>
                      </a:r>
                    </a:p>
                    <a:p>
                      <a:pPr lvl="0" rtl="0">
                        <a:lnSpc>
                          <a:spcPct val="115000"/>
                        </a:lnSpc>
                        <a:spcBef>
                          <a:spcPts val="600"/>
                        </a:spcBef>
                        <a:buNone/>
                      </a:pPr>
                      <a:endParaRPr sz="1800" b="1">
                        <a:latin typeface="Bubblegum Sans"/>
                        <a:ea typeface="Bubblegum Sans"/>
                        <a:cs typeface="Bubblegum Sans"/>
                        <a:sym typeface="Bubblegum Sans"/>
                      </a:endParaRPr>
                    </a:p>
                    <a:p>
                      <a:pPr marL="457200" lvl="0" indent="-342900" rtl="0">
                        <a:lnSpc>
                          <a:spcPct val="115000"/>
                        </a:lnSpc>
                        <a:spcBef>
                          <a:spcPts val="600"/>
                        </a:spcBef>
                        <a:buSzPct val="100000"/>
                        <a:buFont typeface="Bubblegum Sans"/>
                        <a:buChar char="●"/>
                      </a:pPr>
                      <a:r>
                        <a:rPr lang="en" sz="1800" b="1">
                          <a:latin typeface="Bubblegum Sans"/>
                          <a:ea typeface="Bubblegum Sans"/>
                          <a:cs typeface="Bubblegum Sans"/>
                          <a:sym typeface="Bubblegum Sans"/>
                        </a:rPr>
                        <a:t>Learned material will soon be forgotten</a:t>
                      </a:r>
                    </a:p>
                  </a:txBody>
                  <a:tcPr marL="91425" marR="91425" marT="91425" marB="91425"/>
                </a:tc>
                <a:tc>
                  <a:txBody>
                    <a:bodyPr/>
                    <a:lstStyle/>
                    <a:p>
                      <a:pPr marL="457200" lvl="0" indent="-342900" rtl="0">
                        <a:lnSpc>
                          <a:spcPct val="115000"/>
                        </a:lnSpc>
                        <a:spcBef>
                          <a:spcPts val="500"/>
                        </a:spcBef>
                        <a:buSzPct val="100000"/>
                        <a:buFont typeface="Bubblegum Sans"/>
                        <a:buChar char="●"/>
                      </a:pPr>
                      <a:r>
                        <a:rPr lang="en" sz="1800" b="1">
                          <a:latin typeface="Bubblegum Sans"/>
                          <a:ea typeface="Bubblegum Sans"/>
                          <a:cs typeface="Bubblegum Sans"/>
                          <a:sym typeface="Bubblegum Sans"/>
                        </a:rPr>
                        <a:t>Learned material makes it to your “long-term memory”</a:t>
                      </a:r>
                    </a:p>
                    <a:p>
                      <a:pPr lvl="0" rtl="0">
                        <a:lnSpc>
                          <a:spcPct val="115000"/>
                        </a:lnSpc>
                        <a:spcBef>
                          <a:spcPts val="500"/>
                        </a:spcBef>
                        <a:buNone/>
                      </a:pPr>
                      <a:endParaRPr sz="1800" b="1">
                        <a:latin typeface="Bubblegum Sans"/>
                        <a:ea typeface="Bubblegum Sans"/>
                        <a:cs typeface="Bubblegum Sans"/>
                        <a:sym typeface="Bubblegum Sans"/>
                      </a:endParaRPr>
                    </a:p>
                    <a:p>
                      <a:pPr marL="457200" lvl="0" indent="-342900" rtl="0">
                        <a:lnSpc>
                          <a:spcPct val="115000"/>
                        </a:lnSpc>
                        <a:spcBef>
                          <a:spcPts val="500"/>
                        </a:spcBef>
                        <a:buSzPct val="100000"/>
                        <a:buFont typeface="Bubblegum Sans"/>
                        <a:buChar char="●"/>
                      </a:pPr>
                      <a:r>
                        <a:rPr lang="en" sz="1800" b="1">
                          <a:latin typeface="Bubblegum Sans"/>
                          <a:ea typeface="Bubblegum Sans"/>
                          <a:cs typeface="Bubblegum Sans"/>
                          <a:sym typeface="Bubblegum Sans"/>
                        </a:rPr>
                        <a:t>Review and revisit material often</a:t>
                      </a:r>
                    </a:p>
                    <a:p>
                      <a:pPr lvl="0" rtl="0">
                        <a:lnSpc>
                          <a:spcPct val="115000"/>
                        </a:lnSpc>
                        <a:spcBef>
                          <a:spcPts val="500"/>
                        </a:spcBef>
                        <a:buNone/>
                      </a:pPr>
                      <a:endParaRPr sz="1800" b="1">
                        <a:latin typeface="Bubblegum Sans"/>
                        <a:ea typeface="Bubblegum Sans"/>
                        <a:cs typeface="Bubblegum Sans"/>
                        <a:sym typeface="Bubblegum Sans"/>
                      </a:endParaRPr>
                    </a:p>
                    <a:p>
                      <a:pPr marL="457200" lvl="0" indent="-342900" rtl="0">
                        <a:lnSpc>
                          <a:spcPct val="115000"/>
                        </a:lnSpc>
                        <a:spcBef>
                          <a:spcPts val="500"/>
                        </a:spcBef>
                        <a:buSzPct val="100000"/>
                        <a:buFont typeface="Bubblegum Sans"/>
                        <a:buChar char="●"/>
                      </a:pPr>
                      <a:r>
                        <a:rPr lang="en" sz="1800" b="1">
                          <a:latin typeface="Bubblegum Sans"/>
                          <a:ea typeface="Bubblegum Sans"/>
                          <a:cs typeface="Bubblegum Sans"/>
                          <a:sym typeface="Bubblegum Sans"/>
                        </a:rPr>
                        <a:t>Information should be reviewed ten minutes after learning and every seven days to keep in long-term memory</a:t>
                      </a:r>
                    </a:p>
                  </a:txBody>
                  <a:tcPr marL="91425" marR="91425" marT="91425" marB="91425"/>
                </a:tc>
              </a:tr>
            </a:tbl>
          </a:graphicData>
        </a:graphic>
      </p:graphicFrame>
      <p:cxnSp>
        <p:nvCxnSpPr>
          <p:cNvPr id="155" name="Shape 155"/>
          <p:cNvCxnSpPr/>
          <p:nvPr/>
        </p:nvCxnSpPr>
        <p:spPr>
          <a:xfrm flipH="1">
            <a:off x="4221899" y="-4500"/>
            <a:ext cx="10500" cy="5152499"/>
          </a:xfrm>
          <a:prstGeom prst="straightConnector1">
            <a:avLst/>
          </a:prstGeom>
          <a:noFill/>
          <a:ln w="19050" cap="flat" cmpd="sng">
            <a:solidFill>
              <a:schemeClr val="dk2"/>
            </a:solidFill>
            <a:prstDash val="solid"/>
            <a:round/>
            <a:headEnd type="none" w="lg" len="lg"/>
            <a:tailEnd type="none" w="lg" len="lg"/>
          </a:ln>
        </p:spPr>
      </p:cxnSp>
      <p:pic>
        <p:nvPicPr>
          <p:cNvPr id="156" name="Shape 156"/>
          <p:cNvPicPr preferRelativeResize="0"/>
          <p:nvPr/>
        </p:nvPicPr>
        <p:blipFill>
          <a:blip r:embed="rId3">
            <a:alphaModFix/>
          </a:blip>
          <a:stretch>
            <a:fillRect/>
          </a:stretch>
        </p:blipFill>
        <p:spPr>
          <a:xfrm>
            <a:off x="2423750" y="3440875"/>
            <a:ext cx="1702625" cy="170262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a:spcBef>
                <a:spcPts val="0"/>
              </a:spcBef>
              <a:buNone/>
            </a:pPr>
            <a:endParaRPr/>
          </a:p>
        </p:txBody>
      </p:sp>
      <p:sp>
        <p:nvSpPr>
          <p:cNvPr id="162" name="Shape 162"/>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endParaRPr/>
          </a:p>
        </p:txBody>
      </p:sp>
      <p:pic>
        <p:nvPicPr>
          <p:cNvPr id="163" name="Shape 163"/>
          <p:cNvPicPr preferRelativeResize="0"/>
          <p:nvPr/>
        </p:nvPicPr>
        <p:blipFill>
          <a:blip r:embed="rId3">
            <a:alphaModFix/>
          </a:blip>
          <a:stretch>
            <a:fillRect/>
          </a:stretch>
        </p:blipFill>
        <p:spPr>
          <a:xfrm>
            <a:off x="0" y="13325"/>
            <a:ext cx="9144000" cy="51015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p:nvPr/>
        </p:nvSpPr>
        <p:spPr>
          <a:xfrm>
            <a:off x="4301400" y="1425"/>
            <a:ext cx="4842599" cy="5143499"/>
          </a:xfrm>
          <a:prstGeom prst="rect">
            <a:avLst/>
          </a:prstGeom>
          <a:solidFill>
            <a:schemeClr val="lt2"/>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9" name="Shape 169"/>
          <p:cNvSpPr/>
          <p:nvPr/>
        </p:nvSpPr>
        <p:spPr>
          <a:xfrm>
            <a:off x="25" y="-23375"/>
            <a:ext cx="4296000" cy="5143499"/>
          </a:xfrm>
          <a:prstGeom prst="rect">
            <a:avLst/>
          </a:prstGeom>
          <a:solidFill>
            <a:schemeClr val="lt2"/>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0" name="Shape 170"/>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a:spcBef>
                <a:spcPts val="0"/>
              </a:spcBef>
              <a:buNone/>
            </a:pPr>
            <a:endParaRPr/>
          </a:p>
        </p:txBody>
      </p:sp>
      <p:sp>
        <p:nvSpPr>
          <p:cNvPr id="171" name="Shape 171"/>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endParaRPr/>
          </a:p>
        </p:txBody>
      </p:sp>
      <p:pic>
        <p:nvPicPr>
          <p:cNvPr id="172" name="Shape 172"/>
          <p:cNvPicPr preferRelativeResize="0"/>
          <p:nvPr/>
        </p:nvPicPr>
        <p:blipFill>
          <a:blip r:embed="rId3">
            <a:alphaModFix/>
          </a:blip>
          <a:stretch>
            <a:fillRect/>
          </a:stretch>
        </p:blipFill>
        <p:spPr>
          <a:xfrm>
            <a:off x="0" y="0"/>
            <a:ext cx="4270000" cy="5130175"/>
          </a:xfrm>
          <a:prstGeom prst="rect">
            <a:avLst/>
          </a:prstGeom>
          <a:noFill/>
          <a:ln>
            <a:noFill/>
          </a:ln>
        </p:spPr>
      </p:pic>
      <p:pic>
        <p:nvPicPr>
          <p:cNvPr id="173" name="Shape 173"/>
          <p:cNvPicPr preferRelativeResize="0"/>
          <p:nvPr/>
        </p:nvPicPr>
        <p:blipFill rotWithShape="1">
          <a:blip r:embed="rId4">
            <a:alphaModFix/>
          </a:blip>
          <a:srcRect b="14610"/>
          <a:stretch/>
        </p:blipFill>
        <p:spPr>
          <a:xfrm>
            <a:off x="4295875" y="13324"/>
            <a:ext cx="4848124" cy="513017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p:nvPr/>
        </p:nvSpPr>
        <p:spPr>
          <a:xfrm>
            <a:off x="4329475" y="-10400"/>
            <a:ext cx="4814399" cy="5143499"/>
          </a:xfrm>
          <a:prstGeom prst="rect">
            <a:avLst/>
          </a:prstGeom>
          <a:solidFill>
            <a:schemeClr val="lt2"/>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9" name="Shape 179"/>
          <p:cNvSpPr/>
          <p:nvPr/>
        </p:nvSpPr>
        <p:spPr>
          <a:xfrm>
            <a:off x="150" y="2525"/>
            <a:ext cx="4148399" cy="51434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0" name="Shape 180"/>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a:spcBef>
                <a:spcPts val="0"/>
              </a:spcBef>
              <a:buNone/>
            </a:pPr>
            <a:endParaRPr/>
          </a:p>
        </p:txBody>
      </p:sp>
      <p:sp>
        <p:nvSpPr>
          <p:cNvPr id="181" name="Shape 181"/>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endParaRPr/>
          </a:p>
        </p:txBody>
      </p:sp>
      <p:pic>
        <p:nvPicPr>
          <p:cNvPr id="182" name="Shape 182"/>
          <p:cNvPicPr preferRelativeResize="0"/>
          <p:nvPr/>
        </p:nvPicPr>
        <p:blipFill>
          <a:blip r:embed="rId3">
            <a:alphaModFix/>
          </a:blip>
          <a:stretch>
            <a:fillRect/>
          </a:stretch>
        </p:blipFill>
        <p:spPr>
          <a:xfrm>
            <a:off x="150" y="25"/>
            <a:ext cx="4264699" cy="5210250"/>
          </a:xfrm>
          <a:prstGeom prst="rect">
            <a:avLst/>
          </a:prstGeom>
          <a:noFill/>
          <a:ln w="28575" cap="flat" cmpd="sng">
            <a:solidFill>
              <a:srgbClr val="000000"/>
            </a:solidFill>
            <a:prstDash val="solid"/>
            <a:round/>
            <a:headEnd type="none" w="med" len="med"/>
            <a:tailEnd type="none" w="med" len="med"/>
          </a:ln>
        </p:spPr>
      </p:pic>
      <p:pic>
        <p:nvPicPr>
          <p:cNvPr id="183" name="Shape 183"/>
          <p:cNvPicPr preferRelativeResize="0"/>
          <p:nvPr/>
        </p:nvPicPr>
        <p:blipFill>
          <a:blip r:embed="rId4">
            <a:alphaModFix/>
          </a:blip>
          <a:stretch>
            <a:fillRect/>
          </a:stretch>
        </p:blipFill>
        <p:spPr>
          <a:xfrm>
            <a:off x="4329475" y="33387"/>
            <a:ext cx="4814400" cy="5143500"/>
          </a:xfrm>
          <a:prstGeom prst="rect">
            <a:avLst/>
          </a:prstGeom>
          <a:noFill/>
          <a:ln w="28575" cap="flat" cmpd="sng">
            <a:solidFill>
              <a:srgbClr val="000000"/>
            </a:solidFill>
            <a:prstDash val="solid"/>
            <a:round/>
            <a:headEnd type="none" w="med" len="med"/>
            <a:tailEnd type="none" w="med" len="med"/>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a:spcBef>
                <a:spcPts val="0"/>
              </a:spcBef>
              <a:buNone/>
            </a:pPr>
            <a:endParaRPr/>
          </a:p>
        </p:txBody>
      </p:sp>
      <p:sp>
        <p:nvSpPr>
          <p:cNvPr id="189" name="Shape 189"/>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endParaRPr/>
          </a:p>
        </p:txBody>
      </p:sp>
      <p:pic>
        <p:nvPicPr>
          <p:cNvPr id="190" name="Shape 190"/>
          <p:cNvPicPr preferRelativeResize="0"/>
          <p:nvPr/>
        </p:nvPicPr>
        <p:blipFill>
          <a:blip r:embed="rId3">
            <a:alphaModFix/>
          </a:blip>
          <a:stretch>
            <a:fillRect/>
          </a:stretch>
        </p:blipFill>
        <p:spPr>
          <a:xfrm>
            <a:off x="3499700" y="0"/>
            <a:ext cx="5865499" cy="5143500"/>
          </a:xfrm>
          <a:prstGeom prst="rect">
            <a:avLst/>
          </a:prstGeom>
          <a:noFill/>
          <a:ln>
            <a:noFill/>
          </a:ln>
        </p:spPr>
      </p:pic>
      <p:sp>
        <p:nvSpPr>
          <p:cNvPr id="191" name="Shape 191"/>
          <p:cNvSpPr txBox="1"/>
          <p:nvPr/>
        </p:nvSpPr>
        <p:spPr>
          <a:xfrm>
            <a:off x="-228075" y="-239575"/>
            <a:ext cx="3883199" cy="53967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pPr>
              <a:spcBef>
                <a:spcPts val="0"/>
              </a:spcBef>
              <a:buNone/>
            </a:pPr>
            <a:endParaRPr/>
          </a:p>
        </p:txBody>
      </p:sp>
      <p:pic>
        <p:nvPicPr>
          <p:cNvPr id="192" name="Shape 192"/>
          <p:cNvPicPr preferRelativeResize="0"/>
          <p:nvPr/>
        </p:nvPicPr>
        <p:blipFill>
          <a:blip r:embed="rId4">
            <a:alphaModFix/>
          </a:blip>
          <a:stretch>
            <a:fillRect/>
          </a:stretch>
        </p:blipFill>
        <p:spPr>
          <a:xfrm>
            <a:off x="-228075" y="-239300"/>
            <a:ext cx="4173575" cy="539617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228600" rtl="0">
              <a:spcBef>
                <a:spcPts val="0"/>
              </a:spcBef>
              <a:buSzPct val="100000"/>
              <a:buFont typeface="Bubblegum Sans"/>
            </a:pPr>
            <a:r>
              <a:rPr lang="en" sz="2400" b="1">
                <a:latin typeface="Bubblegum Sans"/>
                <a:ea typeface="Bubblegum Sans"/>
                <a:cs typeface="Bubblegum Sans"/>
                <a:sym typeface="Bubblegum Sans"/>
              </a:rPr>
              <a:t>Lowers Blood Pressure</a:t>
            </a:r>
          </a:p>
          <a:p>
            <a:pPr rtl="0">
              <a:spcBef>
                <a:spcPts val="0"/>
              </a:spcBef>
              <a:buNone/>
            </a:pPr>
            <a:endParaRPr sz="2400" b="1">
              <a:latin typeface="Bubblegum Sans"/>
              <a:ea typeface="Bubblegum Sans"/>
              <a:cs typeface="Bubblegum Sans"/>
              <a:sym typeface="Bubblegum Sans"/>
            </a:endParaRPr>
          </a:p>
          <a:p>
            <a:pPr marL="457200" lvl="0" indent="-228600" rtl="0">
              <a:spcBef>
                <a:spcPts val="0"/>
              </a:spcBef>
              <a:buSzPct val="100000"/>
              <a:buFont typeface="Bubblegum Sans"/>
            </a:pPr>
            <a:r>
              <a:rPr lang="en" sz="2400" b="1">
                <a:latin typeface="Bubblegum Sans"/>
                <a:ea typeface="Bubblegum Sans"/>
                <a:cs typeface="Bubblegum Sans"/>
                <a:sym typeface="Bubblegum Sans"/>
              </a:rPr>
              <a:t>Laughing is a Release</a:t>
            </a:r>
          </a:p>
          <a:p>
            <a:pPr lvl="0" rtl="0">
              <a:spcBef>
                <a:spcPts val="0"/>
              </a:spcBef>
              <a:buNone/>
            </a:pPr>
            <a:endParaRPr sz="2400" b="1">
              <a:latin typeface="Bubblegum Sans"/>
              <a:ea typeface="Bubblegum Sans"/>
              <a:cs typeface="Bubblegum Sans"/>
              <a:sym typeface="Bubblegum Sans"/>
            </a:endParaRPr>
          </a:p>
          <a:p>
            <a:pPr marL="457200" lvl="0" indent="-228600" rtl="0">
              <a:spcBef>
                <a:spcPts val="0"/>
              </a:spcBef>
              <a:buSzPct val="100000"/>
              <a:buFont typeface="Bubblegum Sans"/>
            </a:pPr>
            <a:r>
              <a:rPr lang="en" sz="2400" b="1">
                <a:latin typeface="Bubblegum Sans"/>
                <a:ea typeface="Bubblegum Sans"/>
                <a:cs typeface="Bubblegum Sans"/>
                <a:sym typeface="Bubblegum Sans"/>
              </a:rPr>
              <a:t>Reduces Anxiety</a:t>
            </a:r>
          </a:p>
          <a:p>
            <a:pPr rtl="0">
              <a:spcBef>
                <a:spcPts val="0"/>
              </a:spcBef>
              <a:buNone/>
            </a:pPr>
            <a:endParaRPr sz="2400" b="1">
              <a:latin typeface="Bubblegum Sans"/>
              <a:ea typeface="Bubblegum Sans"/>
              <a:cs typeface="Bubblegum Sans"/>
              <a:sym typeface="Bubblegum Sans"/>
            </a:endParaRPr>
          </a:p>
          <a:p>
            <a:pPr marL="457200" lvl="0" indent="-228600" rtl="0">
              <a:spcBef>
                <a:spcPts val="0"/>
              </a:spcBef>
              <a:buSzPct val="100000"/>
              <a:buFont typeface="Bubblegum Sans"/>
            </a:pPr>
            <a:r>
              <a:rPr lang="en" sz="2400" b="1">
                <a:latin typeface="Bubblegum Sans"/>
                <a:ea typeface="Bubblegum Sans"/>
                <a:cs typeface="Bubblegum Sans"/>
                <a:sym typeface="Bubblegum Sans"/>
              </a:rPr>
              <a:t>Improves  Outcomes</a:t>
            </a:r>
          </a:p>
          <a:p>
            <a:pPr rtl="0">
              <a:spcBef>
                <a:spcPts val="0"/>
              </a:spcBef>
              <a:buNone/>
            </a:pPr>
            <a:endParaRPr sz="2400" b="1">
              <a:latin typeface="Bubblegum Sans"/>
              <a:ea typeface="Bubblegum Sans"/>
              <a:cs typeface="Bubblegum Sans"/>
              <a:sym typeface="Bubblegum Sans"/>
            </a:endParaRPr>
          </a:p>
          <a:p>
            <a:pPr marL="457200" lvl="0" indent="-228600">
              <a:spcBef>
                <a:spcPts val="0"/>
              </a:spcBef>
              <a:buSzPct val="100000"/>
              <a:buFont typeface="Bubblegum Sans"/>
            </a:pPr>
            <a:r>
              <a:rPr lang="en" sz="2400" b="1">
                <a:latin typeface="Bubblegum Sans"/>
                <a:ea typeface="Bubblegum Sans"/>
                <a:cs typeface="Bubblegum Sans"/>
                <a:sym typeface="Bubblegum Sans"/>
              </a:rPr>
              <a:t>Improves Test Taking</a:t>
            </a:r>
          </a:p>
        </p:txBody>
      </p:sp>
      <p:sp>
        <p:nvSpPr>
          <p:cNvPr id="198" name="Shape 198"/>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r>
              <a:rPr lang="en" b="1">
                <a:latin typeface="Bubblegum Sans"/>
                <a:ea typeface="Bubblegum Sans"/>
                <a:cs typeface="Bubblegum Sans"/>
                <a:sym typeface="Bubblegum Sans"/>
              </a:rPr>
              <a:t> Humor</a:t>
            </a:r>
          </a:p>
        </p:txBody>
      </p:sp>
      <p:sp>
        <p:nvSpPr>
          <p:cNvPr id="199" name="Shape 199">
            <a:hlinkClick r:id="rId3"/>
          </p:cNvPr>
          <p:cNvSpPr/>
          <p:nvPr/>
        </p:nvSpPr>
        <p:spPr>
          <a:xfrm>
            <a:off x="4882750" y="1251975"/>
            <a:ext cx="4142700" cy="3107025"/>
          </a:xfrm>
          <a:prstGeom prst="rect">
            <a:avLst/>
          </a:prstGeom>
          <a:blipFill>
            <a:blip r:embed="rId4">
              <a:alphaModFix/>
            </a:blip>
            <a:stretch>
              <a:fillRect/>
            </a:stretch>
          </a:blipFill>
          <a:ln>
            <a:noFill/>
          </a:ln>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50" y="1023675"/>
            <a:ext cx="9144000" cy="4119899"/>
          </a:xfrm>
          <a:prstGeom prst="rect">
            <a:avLst/>
          </a:prstGeom>
          <a:solidFill>
            <a:srgbClr val="434343"/>
          </a:solidFill>
        </p:spPr>
        <p:txBody>
          <a:bodyPr lIns="91425" tIns="91425" rIns="91425" bIns="91425" anchor="t" anchorCtr="0">
            <a:noAutofit/>
          </a:bodyPr>
          <a:lstStyle/>
          <a:p>
            <a:pPr rtl="0">
              <a:lnSpc>
                <a:spcPct val="100000"/>
              </a:lnSpc>
              <a:spcBef>
                <a:spcPts val="0"/>
              </a:spcBef>
              <a:buNone/>
            </a:pPr>
            <a:endParaRPr sz="2400" b="1">
              <a:solidFill>
                <a:srgbClr val="00FFFF"/>
              </a:solidFill>
            </a:endParaRPr>
          </a:p>
          <a:p>
            <a:pPr rtl="0">
              <a:lnSpc>
                <a:spcPct val="100000"/>
              </a:lnSpc>
              <a:spcBef>
                <a:spcPts val="0"/>
              </a:spcBef>
              <a:buNone/>
            </a:pPr>
            <a:r>
              <a:rPr lang="en" sz="2400" b="1">
                <a:solidFill>
                  <a:srgbClr val="00FFFF"/>
                </a:solidFill>
                <a:latin typeface="Bubblegum Sans"/>
                <a:ea typeface="Bubblegum Sans"/>
                <a:cs typeface="Bubblegum Sans"/>
                <a:sym typeface="Bubblegum Sans"/>
              </a:rPr>
              <a:t>Blue</a:t>
            </a:r>
            <a:r>
              <a:rPr lang="en" sz="2400" b="1">
                <a:latin typeface="Bubblegum Sans"/>
                <a:ea typeface="Bubblegum Sans"/>
                <a:cs typeface="Bubblegum Sans"/>
                <a:sym typeface="Bubblegum Sans"/>
              </a:rPr>
              <a:t> </a:t>
            </a:r>
            <a:r>
              <a:rPr lang="en" sz="2400" b="1">
                <a:solidFill>
                  <a:schemeClr val="lt1"/>
                </a:solidFill>
                <a:latin typeface="Bubblegum Sans"/>
                <a:ea typeface="Bubblegum Sans"/>
                <a:cs typeface="Bubblegum Sans"/>
                <a:sym typeface="Bubblegum Sans"/>
              </a:rPr>
              <a:t>- Studying, Thinking, Concentration</a:t>
            </a:r>
          </a:p>
          <a:p>
            <a:pPr rtl="0">
              <a:lnSpc>
                <a:spcPct val="100000"/>
              </a:lnSpc>
              <a:spcBef>
                <a:spcPts val="0"/>
              </a:spcBef>
              <a:buNone/>
            </a:pPr>
            <a:endParaRPr sz="2400" b="1">
              <a:solidFill>
                <a:schemeClr val="lt1"/>
              </a:solidFill>
              <a:latin typeface="Bubblegum Sans"/>
              <a:ea typeface="Bubblegum Sans"/>
              <a:cs typeface="Bubblegum Sans"/>
              <a:sym typeface="Bubblegum Sans"/>
            </a:endParaRPr>
          </a:p>
          <a:p>
            <a:pPr rtl="0">
              <a:lnSpc>
                <a:spcPct val="100000"/>
              </a:lnSpc>
              <a:spcBef>
                <a:spcPts val="0"/>
              </a:spcBef>
              <a:buNone/>
            </a:pPr>
            <a:r>
              <a:rPr lang="en" sz="2400" b="1">
                <a:solidFill>
                  <a:srgbClr val="F3B5FF"/>
                </a:solidFill>
                <a:latin typeface="Bubblegum Sans"/>
                <a:ea typeface="Bubblegum Sans"/>
                <a:cs typeface="Bubblegum Sans"/>
                <a:sym typeface="Bubblegum Sans"/>
              </a:rPr>
              <a:t>Purple</a:t>
            </a:r>
            <a:r>
              <a:rPr lang="en" sz="2400" b="1">
                <a:solidFill>
                  <a:srgbClr val="905DA8"/>
                </a:solidFill>
                <a:latin typeface="Bubblegum Sans"/>
                <a:ea typeface="Bubblegum Sans"/>
                <a:cs typeface="Bubblegum Sans"/>
                <a:sym typeface="Bubblegum Sans"/>
              </a:rPr>
              <a:t> </a:t>
            </a:r>
            <a:r>
              <a:rPr lang="en" sz="2400" b="1">
                <a:solidFill>
                  <a:srgbClr val="FFFFFF"/>
                </a:solidFill>
                <a:latin typeface="Bubblegum Sans"/>
                <a:ea typeface="Bubblegum Sans"/>
                <a:cs typeface="Bubblegum Sans"/>
                <a:sym typeface="Bubblegum Sans"/>
              </a:rPr>
              <a:t>- Tranquilizing, Good for Appetite Control</a:t>
            </a:r>
          </a:p>
          <a:p>
            <a:pPr rtl="0">
              <a:lnSpc>
                <a:spcPct val="100000"/>
              </a:lnSpc>
              <a:spcBef>
                <a:spcPts val="0"/>
              </a:spcBef>
              <a:buNone/>
            </a:pPr>
            <a:endParaRPr sz="2400" b="1">
              <a:solidFill>
                <a:srgbClr val="FFFFFF"/>
              </a:solidFill>
              <a:latin typeface="Bubblegum Sans"/>
              <a:ea typeface="Bubblegum Sans"/>
              <a:cs typeface="Bubblegum Sans"/>
              <a:sym typeface="Bubblegum Sans"/>
            </a:endParaRPr>
          </a:p>
          <a:p>
            <a:pPr rtl="0">
              <a:lnSpc>
                <a:spcPct val="100000"/>
              </a:lnSpc>
              <a:spcBef>
                <a:spcPts val="0"/>
              </a:spcBef>
              <a:buNone/>
            </a:pPr>
            <a:r>
              <a:rPr lang="en" sz="2400" b="1">
                <a:solidFill>
                  <a:srgbClr val="FF00FF"/>
                </a:solidFill>
                <a:latin typeface="Bubblegum Sans"/>
                <a:ea typeface="Bubblegum Sans"/>
                <a:cs typeface="Bubblegum Sans"/>
                <a:sym typeface="Bubblegum Sans"/>
              </a:rPr>
              <a:t>Pink </a:t>
            </a:r>
            <a:r>
              <a:rPr lang="en" sz="2400" b="1">
                <a:solidFill>
                  <a:srgbClr val="FFFFFF"/>
                </a:solidFill>
                <a:latin typeface="Bubblegum Sans"/>
                <a:ea typeface="Bubblegum Sans"/>
                <a:cs typeface="Bubblegum Sans"/>
                <a:sym typeface="Bubblegum Sans"/>
              </a:rPr>
              <a:t>- Restful, Calming</a:t>
            </a:r>
          </a:p>
          <a:p>
            <a:pPr rtl="0">
              <a:lnSpc>
                <a:spcPct val="100000"/>
              </a:lnSpc>
              <a:spcBef>
                <a:spcPts val="0"/>
              </a:spcBef>
              <a:buNone/>
            </a:pPr>
            <a:endParaRPr sz="2400" b="1">
              <a:solidFill>
                <a:srgbClr val="FFFFFF"/>
              </a:solidFill>
              <a:latin typeface="Bubblegum Sans"/>
              <a:ea typeface="Bubblegum Sans"/>
              <a:cs typeface="Bubblegum Sans"/>
              <a:sym typeface="Bubblegum Sans"/>
            </a:endParaRPr>
          </a:p>
          <a:p>
            <a:pPr rtl="0">
              <a:lnSpc>
                <a:spcPct val="100000"/>
              </a:lnSpc>
              <a:spcBef>
                <a:spcPts val="0"/>
              </a:spcBef>
              <a:buNone/>
            </a:pPr>
            <a:r>
              <a:rPr lang="en" sz="2400" b="1">
                <a:solidFill>
                  <a:srgbClr val="FFFFFF"/>
                </a:solidFill>
                <a:latin typeface="Bubblegum Sans"/>
                <a:ea typeface="Bubblegum Sans"/>
                <a:cs typeface="Bubblegum Sans"/>
                <a:sym typeface="Bubblegum Sans"/>
              </a:rPr>
              <a:t>White - Disrupting</a:t>
            </a:r>
          </a:p>
          <a:p>
            <a:pPr rtl="0">
              <a:lnSpc>
                <a:spcPct val="100000"/>
              </a:lnSpc>
              <a:spcBef>
                <a:spcPts val="0"/>
              </a:spcBef>
              <a:buNone/>
            </a:pPr>
            <a:endParaRPr sz="2400">
              <a:solidFill>
                <a:srgbClr val="FFFFFF"/>
              </a:solidFill>
            </a:endParaRPr>
          </a:p>
          <a:p>
            <a:pPr rtl="0">
              <a:spcBef>
                <a:spcPts val="0"/>
              </a:spcBef>
              <a:buNone/>
            </a:pPr>
            <a:endParaRPr sz="2400">
              <a:solidFill>
                <a:srgbClr val="FFFFFF"/>
              </a:solidFill>
            </a:endParaRPr>
          </a:p>
          <a:p>
            <a:pPr>
              <a:spcBef>
                <a:spcPts val="0"/>
              </a:spcBef>
              <a:buNone/>
            </a:pPr>
            <a:endParaRPr sz="2400">
              <a:solidFill>
                <a:schemeClr val="lt1"/>
              </a:solidFill>
            </a:endParaRPr>
          </a:p>
        </p:txBody>
      </p:sp>
      <p:sp>
        <p:nvSpPr>
          <p:cNvPr id="205" name="Shape 205"/>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r>
              <a:rPr lang="en" b="1">
                <a:latin typeface="Bubblegum Sans"/>
                <a:ea typeface="Bubblegum Sans"/>
                <a:cs typeface="Bubblegum Sans"/>
                <a:sym typeface="Bubblegum Sans"/>
              </a:rPr>
              <a:t>Impact The Mind With </a:t>
            </a:r>
            <a:r>
              <a:rPr lang="en" sz="4800" b="1">
                <a:solidFill>
                  <a:srgbClr val="FFFF00"/>
                </a:solidFill>
                <a:latin typeface="Bubblegum Sans"/>
                <a:ea typeface="Bubblegum Sans"/>
                <a:cs typeface="Bubblegum Sans"/>
                <a:sym typeface="Bubblegum Sans"/>
              </a:rPr>
              <a:t>C</a:t>
            </a:r>
            <a:r>
              <a:rPr lang="en" sz="4800" b="1">
                <a:solidFill>
                  <a:srgbClr val="00FF00"/>
                </a:solidFill>
                <a:latin typeface="Bubblegum Sans"/>
                <a:ea typeface="Bubblegum Sans"/>
                <a:cs typeface="Bubblegum Sans"/>
                <a:sym typeface="Bubblegum Sans"/>
              </a:rPr>
              <a:t>o</a:t>
            </a:r>
            <a:r>
              <a:rPr lang="en" sz="4800" b="1">
                <a:solidFill>
                  <a:srgbClr val="FC36FF"/>
                </a:solidFill>
                <a:latin typeface="Bubblegum Sans"/>
                <a:ea typeface="Bubblegum Sans"/>
                <a:cs typeface="Bubblegum Sans"/>
                <a:sym typeface="Bubblegum Sans"/>
              </a:rPr>
              <a:t>l</a:t>
            </a:r>
            <a:r>
              <a:rPr lang="en" sz="4800" b="1">
                <a:solidFill>
                  <a:srgbClr val="8E7CC3"/>
                </a:solidFill>
                <a:latin typeface="Bubblegum Sans"/>
                <a:ea typeface="Bubblegum Sans"/>
                <a:cs typeface="Bubblegum Sans"/>
                <a:sym typeface="Bubblegum Sans"/>
              </a:rPr>
              <a:t>o</a:t>
            </a:r>
            <a:r>
              <a:rPr lang="en" sz="4800" b="1">
                <a:solidFill>
                  <a:srgbClr val="00FFFF"/>
                </a:solidFill>
                <a:latin typeface="Bubblegum Sans"/>
                <a:ea typeface="Bubblegum Sans"/>
                <a:cs typeface="Bubblegum Sans"/>
                <a:sym typeface="Bubblegum Sans"/>
              </a:rPr>
              <a:t>r</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0" y="1023700"/>
            <a:ext cx="9144000" cy="4031699"/>
          </a:xfrm>
          <a:prstGeom prst="rect">
            <a:avLst/>
          </a:prstGeom>
          <a:solidFill>
            <a:srgbClr val="434343"/>
          </a:solidFill>
        </p:spPr>
        <p:txBody>
          <a:bodyPr lIns="91425" tIns="91425" rIns="91425" bIns="91425" anchor="t" anchorCtr="0">
            <a:noAutofit/>
          </a:bodyPr>
          <a:lstStyle/>
          <a:p>
            <a:pPr lvl="0" rtl="0">
              <a:spcBef>
                <a:spcPts val="0"/>
              </a:spcBef>
              <a:buNone/>
            </a:pPr>
            <a:endParaRPr sz="2400" b="1">
              <a:solidFill>
                <a:srgbClr val="FF0000"/>
              </a:solidFill>
            </a:endParaRPr>
          </a:p>
          <a:p>
            <a:pPr lvl="0" rtl="0">
              <a:spcBef>
                <a:spcPts val="0"/>
              </a:spcBef>
              <a:buClr>
                <a:schemeClr val="dk1"/>
              </a:buClr>
              <a:buSzPct val="45833"/>
              <a:buFont typeface="Arial"/>
              <a:buNone/>
            </a:pPr>
            <a:r>
              <a:rPr lang="en" sz="2400" b="1">
                <a:solidFill>
                  <a:srgbClr val="FF0000"/>
                </a:solidFill>
                <a:latin typeface="Bubblegum Sans"/>
                <a:ea typeface="Bubblegum Sans"/>
                <a:cs typeface="Bubblegum Sans"/>
                <a:sym typeface="Bubblegum Sans"/>
              </a:rPr>
              <a:t>Red </a:t>
            </a:r>
            <a:r>
              <a:rPr lang="en" sz="2400" b="1">
                <a:solidFill>
                  <a:schemeClr val="lt1"/>
                </a:solidFill>
                <a:latin typeface="Bubblegum Sans"/>
                <a:ea typeface="Bubblegum Sans"/>
                <a:cs typeface="Bubblegum Sans"/>
                <a:sym typeface="Bubblegum Sans"/>
              </a:rPr>
              <a:t>- Creative Thinking, Short-Term Energy Boosts</a:t>
            </a:r>
          </a:p>
          <a:p>
            <a:pPr lvl="0" rtl="0">
              <a:spcBef>
                <a:spcPts val="0"/>
              </a:spcBef>
              <a:buClr>
                <a:schemeClr val="dk1"/>
              </a:buClr>
              <a:buFont typeface="Arial"/>
              <a:buNone/>
            </a:pPr>
            <a:endParaRPr sz="2400" b="1">
              <a:solidFill>
                <a:schemeClr val="lt1"/>
              </a:solidFill>
              <a:latin typeface="Bubblegum Sans"/>
              <a:ea typeface="Bubblegum Sans"/>
              <a:cs typeface="Bubblegum Sans"/>
              <a:sym typeface="Bubblegum Sans"/>
            </a:endParaRPr>
          </a:p>
          <a:p>
            <a:pPr lvl="0" rtl="0">
              <a:spcBef>
                <a:spcPts val="0"/>
              </a:spcBef>
              <a:buNone/>
            </a:pPr>
            <a:r>
              <a:rPr lang="en" sz="2400" b="1">
                <a:solidFill>
                  <a:srgbClr val="00FF00"/>
                </a:solidFill>
                <a:latin typeface="Bubblegum Sans"/>
                <a:ea typeface="Bubblegum Sans"/>
                <a:cs typeface="Bubblegum Sans"/>
                <a:sym typeface="Bubblegum Sans"/>
              </a:rPr>
              <a:t>Green </a:t>
            </a:r>
            <a:r>
              <a:rPr lang="en" sz="2400" b="1">
                <a:solidFill>
                  <a:schemeClr val="lt1"/>
                </a:solidFill>
                <a:latin typeface="Bubblegum Sans"/>
                <a:ea typeface="Bubblegum Sans"/>
                <a:cs typeface="Bubblegum Sans"/>
                <a:sym typeface="Bubblegum Sans"/>
              </a:rPr>
              <a:t>- Productivity, Long-Term Energy</a:t>
            </a:r>
          </a:p>
          <a:p>
            <a:pPr lvl="0" rtl="0">
              <a:spcBef>
                <a:spcPts val="0"/>
              </a:spcBef>
              <a:buClr>
                <a:schemeClr val="dk1"/>
              </a:buClr>
              <a:buFont typeface="Arial"/>
              <a:buNone/>
            </a:pPr>
            <a:endParaRPr sz="2400" b="1">
              <a:solidFill>
                <a:schemeClr val="lt1"/>
              </a:solidFill>
              <a:latin typeface="Bubblegum Sans"/>
              <a:ea typeface="Bubblegum Sans"/>
              <a:cs typeface="Bubblegum Sans"/>
              <a:sym typeface="Bubblegum Sans"/>
            </a:endParaRPr>
          </a:p>
          <a:p>
            <a:pPr lvl="0" rtl="0">
              <a:spcBef>
                <a:spcPts val="0"/>
              </a:spcBef>
              <a:buNone/>
            </a:pPr>
            <a:r>
              <a:rPr lang="en" sz="2400" b="1">
                <a:solidFill>
                  <a:srgbClr val="F3B5FF"/>
                </a:solidFill>
                <a:latin typeface="Bubblegum Sans"/>
                <a:ea typeface="Bubblegum Sans"/>
                <a:cs typeface="Bubblegum Sans"/>
                <a:sym typeface="Bubblegum Sans"/>
              </a:rPr>
              <a:t>Pastels </a:t>
            </a:r>
            <a:r>
              <a:rPr lang="en" sz="2400" b="1">
                <a:solidFill>
                  <a:schemeClr val="lt1"/>
                </a:solidFill>
                <a:latin typeface="Bubblegum Sans"/>
                <a:ea typeface="Bubblegum Sans"/>
                <a:cs typeface="Bubblegum Sans"/>
                <a:sym typeface="Bubblegum Sans"/>
              </a:rPr>
              <a:t>- Minimum Disruption Across All Moods/Activities</a:t>
            </a:r>
          </a:p>
          <a:p>
            <a:pPr lvl="0" rtl="0">
              <a:spcBef>
                <a:spcPts val="0"/>
              </a:spcBef>
              <a:buClr>
                <a:schemeClr val="dk1"/>
              </a:buClr>
              <a:buFont typeface="Arial"/>
              <a:buNone/>
            </a:pPr>
            <a:endParaRPr sz="2400" b="1">
              <a:solidFill>
                <a:schemeClr val="lt1"/>
              </a:solidFill>
              <a:latin typeface="Bubblegum Sans"/>
              <a:ea typeface="Bubblegum Sans"/>
              <a:cs typeface="Bubblegum Sans"/>
              <a:sym typeface="Bubblegum Sans"/>
            </a:endParaRPr>
          </a:p>
          <a:p>
            <a:pPr lvl="0" rtl="0">
              <a:spcBef>
                <a:spcPts val="0"/>
              </a:spcBef>
              <a:buClr>
                <a:schemeClr val="dk1"/>
              </a:buClr>
              <a:buSzPct val="45833"/>
              <a:buFont typeface="Arial"/>
              <a:buNone/>
            </a:pPr>
            <a:r>
              <a:rPr lang="en" sz="2400" b="1">
                <a:solidFill>
                  <a:srgbClr val="FFFF00"/>
                </a:solidFill>
                <a:latin typeface="Bubblegum Sans"/>
                <a:ea typeface="Bubblegum Sans"/>
                <a:cs typeface="Bubblegum Sans"/>
                <a:sym typeface="Bubblegum Sans"/>
              </a:rPr>
              <a:t>Yellow </a:t>
            </a:r>
          </a:p>
          <a:p>
            <a:pPr lvl="0" rtl="0">
              <a:spcBef>
                <a:spcPts val="0"/>
              </a:spcBef>
              <a:buClr>
                <a:schemeClr val="dk1"/>
              </a:buClr>
              <a:buSzPct val="45833"/>
              <a:buFont typeface="Arial"/>
              <a:buNone/>
            </a:pPr>
            <a:r>
              <a:rPr lang="en" sz="2400" b="1">
                <a:solidFill>
                  <a:srgbClr val="FF9900"/>
                </a:solidFill>
                <a:latin typeface="Bubblegum Sans"/>
                <a:ea typeface="Bubblegum Sans"/>
                <a:cs typeface="Bubblegum Sans"/>
                <a:sym typeface="Bubblegum Sans"/>
              </a:rPr>
              <a:t>Orange     </a:t>
            </a:r>
            <a:r>
              <a:rPr lang="en" sz="2400" b="1">
                <a:solidFill>
                  <a:schemeClr val="lt1"/>
                </a:solidFill>
                <a:latin typeface="Bubblegum Sans"/>
                <a:ea typeface="Bubblegum Sans"/>
                <a:cs typeface="Bubblegum Sans"/>
                <a:sym typeface="Bubblegum Sans"/>
              </a:rPr>
              <a:t>- Physical Work, Exercising, Positive Mood</a:t>
            </a:r>
          </a:p>
          <a:p>
            <a:pPr lvl="0" rtl="0">
              <a:spcBef>
                <a:spcPts val="0"/>
              </a:spcBef>
              <a:buClr>
                <a:schemeClr val="dk1"/>
              </a:buClr>
              <a:buSzPct val="45833"/>
              <a:buFont typeface="Arial"/>
              <a:buNone/>
            </a:pPr>
            <a:r>
              <a:rPr lang="en" sz="2400" b="1">
                <a:solidFill>
                  <a:srgbClr val="FF517C"/>
                </a:solidFill>
                <a:latin typeface="Bubblegum Sans"/>
                <a:ea typeface="Bubblegum Sans"/>
                <a:cs typeface="Bubblegum Sans"/>
                <a:sym typeface="Bubblegum Sans"/>
              </a:rPr>
              <a:t>Coral </a:t>
            </a:r>
          </a:p>
          <a:p>
            <a:pPr>
              <a:spcBef>
                <a:spcPts val="0"/>
              </a:spcBef>
              <a:buNone/>
            </a:pPr>
            <a:endParaRPr sz="2400" b="1">
              <a:latin typeface="Bubblegum Sans"/>
              <a:ea typeface="Bubblegum Sans"/>
              <a:cs typeface="Bubblegum Sans"/>
              <a:sym typeface="Bubblegum Sans"/>
            </a:endParaRPr>
          </a:p>
        </p:txBody>
      </p:sp>
      <p:sp>
        <p:nvSpPr>
          <p:cNvPr id="211" name="Shape 211"/>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r>
              <a:rPr lang="en" sz="4800" b="1">
                <a:solidFill>
                  <a:srgbClr val="FFFF00"/>
                </a:solidFill>
                <a:latin typeface="Bubblegum Sans"/>
                <a:ea typeface="Bubblegum Sans"/>
                <a:cs typeface="Bubblegum Sans"/>
                <a:sym typeface="Bubblegum Sans"/>
              </a:rPr>
              <a:t>C</a:t>
            </a:r>
            <a:r>
              <a:rPr lang="en" sz="4800" b="1">
                <a:solidFill>
                  <a:srgbClr val="00FF00"/>
                </a:solidFill>
                <a:latin typeface="Bubblegum Sans"/>
                <a:ea typeface="Bubblegum Sans"/>
                <a:cs typeface="Bubblegum Sans"/>
                <a:sym typeface="Bubblegum Sans"/>
              </a:rPr>
              <a:t>o</a:t>
            </a:r>
            <a:r>
              <a:rPr lang="en" sz="4800" b="1">
                <a:solidFill>
                  <a:srgbClr val="FC36FF"/>
                </a:solidFill>
                <a:latin typeface="Bubblegum Sans"/>
                <a:ea typeface="Bubblegum Sans"/>
                <a:cs typeface="Bubblegum Sans"/>
                <a:sym typeface="Bubblegum Sans"/>
              </a:rPr>
              <a:t>l</a:t>
            </a:r>
            <a:r>
              <a:rPr lang="en" sz="4800" b="1">
                <a:solidFill>
                  <a:srgbClr val="8E7CC3"/>
                </a:solidFill>
                <a:latin typeface="Bubblegum Sans"/>
                <a:ea typeface="Bubblegum Sans"/>
                <a:cs typeface="Bubblegum Sans"/>
                <a:sym typeface="Bubblegum Sans"/>
              </a:rPr>
              <a:t>o</a:t>
            </a:r>
            <a:r>
              <a:rPr lang="en" sz="4800" b="1">
                <a:solidFill>
                  <a:srgbClr val="00FFFF"/>
                </a:solidFill>
                <a:latin typeface="Bubblegum Sans"/>
                <a:ea typeface="Bubblegum Sans"/>
                <a:cs typeface="Bubblegum Sans"/>
                <a:sym typeface="Bubblegum Sans"/>
              </a:rPr>
              <a:t>r </a:t>
            </a:r>
            <a:r>
              <a:rPr lang="en" sz="4800" b="1">
                <a:latin typeface="Bubblegum Sans"/>
                <a:ea typeface="Bubblegum Sans"/>
                <a:cs typeface="Bubblegum Sans"/>
                <a:sym typeface="Bubblegum Sans"/>
              </a:rPr>
              <a:t>Continued...</a:t>
            </a:r>
          </a:p>
        </p:txBody>
      </p:sp>
      <p:sp>
        <p:nvSpPr>
          <p:cNvPr id="212" name="Shape 212"/>
          <p:cNvSpPr/>
          <p:nvPr/>
        </p:nvSpPr>
        <p:spPr>
          <a:xfrm>
            <a:off x="994150" y="3700100"/>
            <a:ext cx="207299" cy="1057499"/>
          </a:xfrm>
          <a:prstGeom prst="rightBrace">
            <a:avLst>
              <a:gd name="adj1" fmla="val 8333"/>
              <a:gd name="adj2" fmla="val 50000"/>
            </a:avLst>
          </a:prstGeom>
          <a:noFill/>
          <a:ln w="1905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272100" y="1240425"/>
            <a:ext cx="8654700" cy="3783000"/>
          </a:xfrm>
          <a:prstGeom prst="rect">
            <a:avLst/>
          </a:prstGeom>
          <a:solidFill>
            <a:srgbClr val="0C0C0C"/>
          </a:solidFill>
        </p:spPr>
        <p:txBody>
          <a:bodyPr lIns="91425" tIns="91425" rIns="91425" bIns="91425" anchor="t" anchorCtr="0">
            <a:noAutofit/>
          </a:bodyPr>
          <a:lstStyle/>
          <a:p>
            <a:pPr algn="l" rtl="0">
              <a:spcBef>
                <a:spcPts val="0"/>
              </a:spcBef>
              <a:buNone/>
            </a:pPr>
            <a:r>
              <a:rPr lang="en" sz="2400" b="1">
                <a:solidFill>
                  <a:srgbClr val="8E7CC3"/>
                </a:solidFill>
                <a:latin typeface="Bubblegum Sans"/>
                <a:ea typeface="Bubblegum Sans"/>
                <a:cs typeface="Bubblegum Sans"/>
                <a:sym typeface="Bubblegum Sans"/>
              </a:rPr>
              <a:t>Lavender </a:t>
            </a:r>
            <a:r>
              <a:rPr lang="en" sz="2400" b="1">
                <a:solidFill>
                  <a:schemeClr val="lt1"/>
                </a:solidFill>
                <a:latin typeface="Bubblegum Sans"/>
                <a:ea typeface="Bubblegum Sans"/>
                <a:cs typeface="Bubblegum Sans"/>
                <a:sym typeface="Bubblegum Sans"/>
              </a:rPr>
              <a:t>-  Reduces Stress</a:t>
            </a:r>
          </a:p>
          <a:p>
            <a:pPr rtl="0">
              <a:spcBef>
                <a:spcPts val="0"/>
              </a:spcBef>
              <a:buNone/>
            </a:pPr>
            <a:endParaRPr sz="2400" b="1">
              <a:solidFill>
                <a:schemeClr val="lt1"/>
              </a:solidFill>
              <a:latin typeface="Bubblegum Sans"/>
              <a:ea typeface="Bubblegum Sans"/>
              <a:cs typeface="Bubblegum Sans"/>
              <a:sym typeface="Bubblegum Sans"/>
            </a:endParaRPr>
          </a:p>
          <a:p>
            <a:pPr rtl="0">
              <a:spcBef>
                <a:spcPts val="0"/>
              </a:spcBef>
              <a:buNone/>
            </a:pPr>
            <a:r>
              <a:rPr lang="en" sz="2400" b="1">
                <a:solidFill>
                  <a:srgbClr val="FFFF00"/>
                </a:solidFill>
                <a:latin typeface="Bubblegum Sans"/>
                <a:ea typeface="Bubblegum Sans"/>
                <a:cs typeface="Bubblegum Sans"/>
                <a:sym typeface="Bubblegum Sans"/>
              </a:rPr>
              <a:t>Lemon </a:t>
            </a:r>
            <a:r>
              <a:rPr lang="en" sz="2400" b="1">
                <a:solidFill>
                  <a:schemeClr val="lt1"/>
                </a:solidFill>
                <a:latin typeface="Bubblegum Sans"/>
                <a:ea typeface="Bubblegum Sans"/>
                <a:cs typeface="Bubblegum Sans"/>
                <a:sym typeface="Bubblegum Sans"/>
              </a:rPr>
              <a:t>-  Induces Positive Mood</a:t>
            </a:r>
          </a:p>
          <a:p>
            <a:pPr rtl="0">
              <a:spcBef>
                <a:spcPts val="0"/>
              </a:spcBef>
              <a:buNone/>
            </a:pPr>
            <a:endParaRPr sz="2400" b="1">
              <a:solidFill>
                <a:schemeClr val="lt1"/>
              </a:solidFill>
              <a:latin typeface="Bubblegum Sans"/>
              <a:ea typeface="Bubblegum Sans"/>
              <a:cs typeface="Bubblegum Sans"/>
              <a:sym typeface="Bubblegum Sans"/>
            </a:endParaRPr>
          </a:p>
          <a:p>
            <a:pPr rtl="0">
              <a:spcBef>
                <a:spcPts val="0"/>
              </a:spcBef>
              <a:buNone/>
            </a:pPr>
            <a:r>
              <a:rPr lang="en" sz="2400" b="1">
                <a:solidFill>
                  <a:srgbClr val="FF0000"/>
                </a:solidFill>
                <a:latin typeface="Bubblegum Sans"/>
                <a:ea typeface="Bubblegum Sans"/>
                <a:cs typeface="Bubblegum Sans"/>
                <a:sym typeface="Bubblegum Sans"/>
              </a:rPr>
              <a:t>Peppermint </a:t>
            </a:r>
            <a:r>
              <a:rPr lang="en" sz="2400" b="1">
                <a:solidFill>
                  <a:srgbClr val="BFBFBF"/>
                </a:solidFill>
                <a:latin typeface="Bubblegum Sans"/>
                <a:ea typeface="Bubblegum Sans"/>
                <a:cs typeface="Bubblegum Sans"/>
                <a:sym typeface="Bubblegum Sans"/>
              </a:rPr>
              <a:t>-</a:t>
            </a:r>
            <a:r>
              <a:rPr lang="en" sz="2400" b="1">
                <a:solidFill>
                  <a:schemeClr val="lt1"/>
                </a:solidFill>
                <a:latin typeface="Bubblegum Sans"/>
                <a:ea typeface="Bubblegum Sans"/>
                <a:cs typeface="Bubblegum Sans"/>
                <a:sym typeface="Bubblegum Sans"/>
              </a:rPr>
              <a:t> Refreshes &amp; Invigorates</a:t>
            </a:r>
          </a:p>
          <a:p>
            <a:pPr rtl="0">
              <a:spcBef>
                <a:spcPts val="0"/>
              </a:spcBef>
              <a:buNone/>
            </a:pPr>
            <a:endParaRPr sz="2400" b="1">
              <a:solidFill>
                <a:schemeClr val="lt1"/>
              </a:solidFill>
              <a:latin typeface="Bubblegum Sans"/>
              <a:ea typeface="Bubblegum Sans"/>
              <a:cs typeface="Bubblegum Sans"/>
              <a:sym typeface="Bubblegum Sans"/>
            </a:endParaRPr>
          </a:p>
          <a:p>
            <a:pPr rtl="0">
              <a:spcBef>
                <a:spcPts val="0"/>
              </a:spcBef>
              <a:buNone/>
            </a:pPr>
            <a:r>
              <a:rPr lang="en" sz="2400" b="1">
                <a:solidFill>
                  <a:srgbClr val="00FF00"/>
                </a:solidFill>
                <a:latin typeface="Bubblegum Sans"/>
                <a:ea typeface="Bubblegum Sans"/>
                <a:cs typeface="Bubblegum Sans"/>
                <a:sym typeface="Bubblegum Sans"/>
              </a:rPr>
              <a:t>Apple </a:t>
            </a:r>
            <a:r>
              <a:rPr lang="en" sz="2400" b="1">
                <a:solidFill>
                  <a:schemeClr val="lt1"/>
                </a:solidFill>
                <a:latin typeface="Bubblegum Sans"/>
                <a:ea typeface="Bubblegum Sans"/>
                <a:cs typeface="Bubblegum Sans"/>
                <a:sym typeface="Bubblegum Sans"/>
              </a:rPr>
              <a:t>- Relaxes Brain Waves &amp; Reduces Blood Pressure</a:t>
            </a:r>
          </a:p>
          <a:p>
            <a:pPr rtl="0">
              <a:spcBef>
                <a:spcPts val="0"/>
              </a:spcBef>
              <a:buNone/>
            </a:pPr>
            <a:endParaRPr sz="2400" b="1">
              <a:solidFill>
                <a:schemeClr val="lt1"/>
              </a:solidFill>
              <a:latin typeface="Bubblegum Sans"/>
              <a:ea typeface="Bubblegum Sans"/>
              <a:cs typeface="Bubblegum Sans"/>
              <a:sym typeface="Bubblegum Sans"/>
            </a:endParaRPr>
          </a:p>
          <a:p>
            <a:pPr lvl="0" rtl="0">
              <a:spcBef>
                <a:spcPts val="0"/>
              </a:spcBef>
              <a:buNone/>
            </a:pPr>
            <a:r>
              <a:rPr lang="en" sz="2400" b="1">
                <a:solidFill>
                  <a:srgbClr val="FFF2CC"/>
                </a:solidFill>
                <a:latin typeface="Bubblegum Sans"/>
                <a:ea typeface="Bubblegum Sans"/>
                <a:cs typeface="Bubblegum Sans"/>
                <a:sym typeface="Bubblegum Sans"/>
              </a:rPr>
              <a:t>Vanilla </a:t>
            </a:r>
            <a:r>
              <a:rPr lang="en" sz="2400" b="1">
                <a:solidFill>
                  <a:schemeClr val="lt1"/>
                </a:solidFill>
                <a:latin typeface="Bubblegum Sans"/>
                <a:ea typeface="Bubblegum Sans"/>
                <a:cs typeface="Bubblegum Sans"/>
                <a:sym typeface="Bubblegum Sans"/>
              </a:rPr>
              <a:t>- Relaxes &amp; Soothes</a:t>
            </a:r>
          </a:p>
          <a:p>
            <a:pPr algn="ctr" rtl="0">
              <a:spcBef>
                <a:spcPts val="0"/>
              </a:spcBef>
              <a:buNone/>
            </a:pPr>
            <a:endParaRPr sz="2400"/>
          </a:p>
          <a:p>
            <a:pPr rtl="0">
              <a:spcBef>
                <a:spcPts val="0"/>
              </a:spcBef>
              <a:buNone/>
            </a:pPr>
            <a:endParaRPr sz="2400"/>
          </a:p>
          <a:p>
            <a:pPr>
              <a:spcBef>
                <a:spcPts val="0"/>
              </a:spcBef>
              <a:buNone/>
            </a:pPr>
            <a:endParaRPr sz="2400"/>
          </a:p>
        </p:txBody>
      </p:sp>
      <p:sp>
        <p:nvSpPr>
          <p:cNvPr id="218" name="Shape 218"/>
          <p:cNvSpPr txBox="1">
            <a:spLocks noGrp="1"/>
          </p:cNvSpPr>
          <p:nvPr>
            <p:ph type="title"/>
          </p:nvPr>
        </p:nvSpPr>
        <p:spPr>
          <a:xfrm>
            <a:off x="50725" y="13325"/>
            <a:ext cx="9092999" cy="857400"/>
          </a:xfrm>
          <a:prstGeom prst="rect">
            <a:avLst/>
          </a:prstGeom>
        </p:spPr>
        <p:txBody>
          <a:bodyPr lIns="91425" tIns="91425" rIns="91425" bIns="91425" anchor="ctr" anchorCtr="0">
            <a:noAutofit/>
          </a:bodyPr>
          <a:lstStyle/>
          <a:p>
            <a:pPr algn="l">
              <a:spcBef>
                <a:spcPts val="0"/>
              </a:spcBef>
              <a:buNone/>
            </a:pPr>
            <a:r>
              <a:rPr lang="en" sz="3000" b="1"/>
              <a:t>    </a:t>
            </a:r>
            <a:r>
              <a:rPr lang="en" sz="3600" b="1">
                <a:latin typeface="Bubblegum Sans"/>
                <a:ea typeface="Bubblegum Sans"/>
                <a:cs typeface="Bubblegum Sans"/>
                <a:sym typeface="Bubblegum Sans"/>
              </a:rPr>
              <a:t>Lavender,  Lemon,  Peppermint… Add Aroma</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a:spcBef>
                <a:spcPts val="0"/>
              </a:spcBef>
              <a:buNone/>
            </a:pPr>
            <a:endParaRPr/>
          </a:p>
        </p:txBody>
      </p:sp>
      <p:sp>
        <p:nvSpPr>
          <p:cNvPr id="93" name="Shape 93"/>
          <p:cNvSpPr txBox="1">
            <a:spLocks noGrp="1"/>
          </p:cNvSpPr>
          <p:nvPr>
            <p:ph type="title"/>
          </p:nvPr>
        </p:nvSpPr>
        <p:spPr>
          <a:xfrm>
            <a:off x="5407175" y="4445521"/>
            <a:ext cx="8229600" cy="857400"/>
          </a:xfrm>
          <a:prstGeom prst="rect">
            <a:avLst/>
          </a:prstGeom>
        </p:spPr>
        <p:txBody>
          <a:bodyPr lIns="91425" tIns="91425" rIns="91425" bIns="91425" anchor="ctr" anchorCtr="0">
            <a:noAutofit/>
          </a:bodyPr>
          <a:lstStyle/>
          <a:p>
            <a:pPr>
              <a:spcBef>
                <a:spcPts val="0"/>
              </a:spcBef>
              <a:buNone/>
            </a:pPr>
            <a:endParaRPr/>
          </a:p>
        </p:txBody>
      </p:sp>
      <p:pic>
        <p:nvPicPr>
          <p:cNvPr id="94" name="Shape 94"/>
          <p:cNvPicPr preferRelativeResize="0"/>
          <p:nvPr/>
        </p:nvPicPr>
        <p:blipFill>
          <a:blip r:embed="rId3">
            <a:alphaModFix/>
          </a:blip>
          <a:stretch>
            <a:fillRect/>
          </a:stretch>
        </p:blipFill>
        <p:spPr>
          <a:xfrm>
            <a:off x="-51775" y="0"/>
            <a:ext cx="9119076" cy="514350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457200" y="1015175"/>
            <a:ext cx="8229600" cy="3630300"/>
          </a:xfrm>
          <a:prstGeom prst="rect">
            <a:avLst/>
          </a:prstGeom>
        </p:spPr>
        <p:txBody>
          <a:bodyPr lIns="91425" tIns="91425" rIns="91425" bIns="91425" anchor="t" anchorCtr="0">
            <a:noAutofit/>
          </a:bodyPr>
          <a:lstStyle/>
          <a:p>
            <a:pPr lvl="0" rtl="0">
              <a:spcBef>
                <a:spcPts val="0"/>
              </a:spcBef>
              <a:buNone/>
            </a:pPr>
            <a:endParaRPr/>
          </a:p>
        </p:txBody>
      </p:sp>
      <p:sp>
        <p:nvSpPr>
          <p:cNvPr id="224" name="Shape 224"/>
          <p:cNvSpPr txBox="1">
            <a:spLocks noGrp="1"/>
          </p:cNvSpPr>
          <p:nvPr>
            <p:ph type="title"/>
          </p:nvPr>
        </p:nvSpPr>
        <p:spPr>
          <a:xfrm>
            <a:off x="-167475" y="0"/>
            <a:ext cx="9144000" cy="857400"/>
          </a:xfrm>
          <a:prstGeom prst="rect">
            <a:avLst/>
          </a:prstGeom>
        </p:spPr>
        <p:txBody>
          <a:bodyPr lIns="91425" tIns="91425" rIns="91425" bIns="91425" anchor="ctr" anchorCtr="0">
            <a:noAutofit/>
          </a:bodyPr>
          <a:lstStyle/>
          <a:p>
            <a:pPr lvl="0" rtl="0">
              <a:spcBef>
                <a:spcPts val="0"/>
              </a:spcBef>
              <a:buNone/>
            </a:pPr>
            <a:r>
              <a:rPr lang="en" sz="3000"/>
              <a:t>Allow Time To Process- Even At Home</a:t>
            </a:r>
          </a:p>
        </p:txBody>
      </p:sp>
      <p:pic>
        <p:nvPicPr>
          <p:cNvPr id="225" name="Shape 225"/>
          <p:cNvPicPr preferRelativeResize="0"/>
          <p:nvPr/>
        </p:nvPicPr>
        <p:blipFill>
          <a:blip r:embed="rId3">
            <a:alphaModFix/>
          </a:blip>
          <a:stretch>
            <a:fillRect/>
          </a:stretch>
        </p:blipFill>
        <p:spPr>
          <a:xfrm>
            <a:off x="2177150" y="734525"/>
            <a:ext cx="4823375" cy="4408975"/>
          </a:xfrm>
          <a:prstGeom prst="rect">
            <a:avLst/>
          </a:prstGeom>
          <a:noFill/>
          <a:ln>
            <a:noFill/>
          </a:ln>
        </p:spPr>
      </p:pic>
      <p:sp>
        <p:nvSpPr>
          <p:cNvPr id="226" name="Shape 226"/>
          <p:cNvSpPr txBox="1"/>
          <p:nvPr/>
        </p:nvSpPr>
        <p:spPr>
          <a:xfrm>
            <a:off x="-4300300" y="1332250"/>
            <a:ext cx="2146199" cy="1972500"/>
          </a:xfrm>
          <a:prstGeom prst="rect">
            <a:avLst/>
          </a:prstGeom>
          <a:noFill/>
          <a:ln>
            <a:noFill/>
          </a:ln>
        </p:spPr>
        <p:txBody>
          <a:bodyPr lIns="91425" tIns="91425" rIns="91425" bIns="91425" anchor="ctr" anchorCtr="0">
            <a:noAutofit/>
          </a:bodyPr>
          <a:lstStyle/>
          <a:p>
            <a:pPr marL="0" marR="101600" lvl="0" indent="0" rtl="0">
              <a:lnSpc>
                <a:spcPct val="180000"/>
              </a:lnSpc>
              <a:spcBef>
                <a:spcPts val="500"/>
              </a:spcBef>
              <a:spcAft>
                <a:spcPts val="1500"/>
              </a:spcAft>
              <a:buNone/>
            </a:pPr>
            <a:endParaRPr sz="900" b="1" i="1">
              <a:solidFill>
                <a:srgbClr val="00A1AB"/>
              </a:solidFill>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r>
              <a:rPr lang="en" u="sng">
                <a:solidFill>
                  <a:schemeClr val="hlink"/>
                </a:solidFill>
                <a:hlinkClick r:id="rId3"/>
              </a:rPr>
              <a:t>traci.chudy@cps.k12.ar.us</a:t>
            </a:r>
          </a:p>
          <a:p>
            <a:pPr lvl="0" rtl="0">
              <a:spcBef>
                <a:spcPts val="0"/>
              </a:spcBef>
              <a:buNone/>
            </a:pPr>
            <a:endParaRPr/>
          </a:p>
        </p:txBody>
      </p:sp>
      <p:sp>
        <p:nvSpPr>
          <p:cNvPr id="232" name="Shape 232"/>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lvl="0" rtl="0">
              <a:spcBef>
                <a:spcPts val="0"/>
              </a:spcBef>
              <a:buNone/>
            </a:pPr>
            <a:endParaRPr/>
          </a:p>
        </p:txBody>
      </p:sp>
      <p:sp>
        <p:nvSpPr>
          <p:cNvPr id="233" name="Shape 233"/>
          <p:cNvSpPr/>
          <p:nvPr/>
        </p:nvSpPr>
        <p:spPr>
          <a:xfrm>
            <a:off x="262100" y="2099812"/>
            <a:ext cx="8424694" cy="943875"/>
          </a:xfrm>
          <a:prstGeom prst="rect">
            <a:avLst/>
          </a:prstGeom>
        </p:spPr>
        <p:txBody>
          <a:bodyPr>
            <a:prstTxWarp prst="textPlain">
              <a:avLst/>
            </a:prstTxWarp>
          </a:bodyPr>
          <a:lstStyle/>
          <a:p>
            <a:pPr algn="ctr"/>
            <a:r>
              <a:rPr b="0" i="0">
                <a:ln w="19050" cap="flat" cmpd="sng">
                  <a:solidFill>
                    <a:srgbClr val="3C78D8"/>
                  </a:solidFill>
                  <a:prstDash val="solid"/>
                  <a:round/>
                  <a:headEnd type="none" w="med" len="med"/>
                  <a:tailEnd type="none" w="med" len="med"/>
                </a:ln>
                <a:solidFill>
                  <a:srgbClr val="FF0000"/>
                </a:solidFill>
                <a:latin typeface="Bubblegum Sans"/>
              </a:rPr>
              <a:t>THANK YOU!!!</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endParaRPr/>
          </a:p>
        </p:txBody>
      </p:sp>
      <p:sp>
        <p:nvSpPr>
          <p:cNvPr id="239" name="Shape 239">
            <a:hlinkClick r:id="rId3"/>
          </p:cNvPr>
          <p:cNvSpPr/>
          <p:nvPr/>
        </p:nvSpPr>
        <p:spPr>
          <a:xfrm>
            <a:off x="1313400" y="13325"/>
            <a:ext cx="6669832" cy="5002374"/>
          </a:xfrm>
          <a:prstGeom prst="rect">
            <a:avLst/>
          </a:prstGeom>
          <a:blipFill>
            <a:blip r:embed="rId4">
              <a:alphaModFix/>
            </a:blip>
            <a:stretch>
              <a:fillRect/>
            </a:stretch>
          </a:blipFill>
          <a:ln>
            <a:noFill/>
          </a:ln>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p:nvPr/>
        </p:nvSpPr>
        <p:spPr>
          <a:xfrm>
            <a:off x="859375" y="0"/>
            <a:ext cx="7454099" cy="5143499"/>
          </a:xfrm>
          <a:prstGeom prst="rect">
            <a:avLst/>
          </a:prstGeom>
          <a:solidFill>
            <a:schemeClr val="lt2"/>
          </a:solid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00" name="Shape 100"/>
          <p:cNvPicPr preferRelativeResize="0"/>
          <p:nvPr/>
        </p:nvPicPr>
        <p:blipFill>
          <a:blip r:embed="rId3">
            <a:alphaModFix/>
          </a:blip>
          <a:stretch>
            <a:fillRect/>
          </a:stretch>
        </p:blipFill>
        <p:spPr>
          <a:xfrm>
            <a:off x="880100" y="26087"/>
            <a:ext cx="7412625" cy="509132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a:spcBef>
                <a:spcPts val="0"/>
              </a:spcBef>
              <a:buNone/>
            </a:pPr>
            <a:endParaRPr/>
          </a:p>
        </p:txBody>
      </p:sp>
      <p:sp>
        <p:nvSpPr>
          <p:cNvPr id="106" name="Shape 106"/>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r>
              <a:rPr lang="en" b="1">
                <a:latin typeface="Bubblegum Sans"/>
                <a:ea typeface="Bubblegum Sans"/>
                <a:cs typeface="Bubblegum Sans"/>
                <a:sym typeface="Bubblegum Sans"/>
              </a:rPr>
              <a:t>The Adolescent Brain</a:t>
            </a:r>
          </a:p>
        </p:txBody>
      </p:sp>
      <p:pic>
        <p:nvPicPr>
          <p:cNvPr id="107" name="Shape 107"/>
          <p:cNvPicPr preferRelativeResize="0"/>
          <p:nvPr/>
        </p:nvPicPr>
        <p:blipFill>
          <a:blip r:embed="rId3">
            <a:alphaModFix/>
          </a:blip>
          <a:stretch>
            <a:fillRect/>
          </a:stretch>
        </p:blipFill>
        <p:spPr>
          <a:xfrm>
            <a:off x="1127275" y="976950"/>
            <a:ext cx="6503874" cy="40767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a:spcBef>
                <a:spcPts val="0"/>
              </a:spcBef>
              <a:buNone/>
            </a:pPr>
            <a:endParaRPr/>
          </a:p>
        </p:txBody>
      </p:sp>
      <p:sp>
        <p:nvSpPr>
          <p:cNvPr id="113" name="Shape 113"/>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endParaRPr/>
          </a:p>
        </p:txBody>
      </p:sp>
      <p:pic>
        <p:nvPicPr>
          <p:cNvPr id="114" name="Shape 114"/>
          <p:cNvPicPr preferRelativeResize="0"/>
          <p:nvPr/>
        </p:nvPicPr>
        <p:blipFill>
          <a:blip r:embed="rId3">
            <a:alphaModFix/>
          </a:blip>
          <a:stretch>
            <a:fillRect/>
          </a:stretch>
        </p:blipFill>
        <p:spPr>
          <a:xfrm>
            <a:off x="1422200" y="13325"/>
            <a:ext cx="5530653" cy="51434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a:spcBef>
                <a:spcPts val="0"/>
              </a:spcBef>
              <a:buNone/>
            </a:pPr>
            <a:endParaRPr/>
          </a:p>
        </p:txBody>
      </p:sp>
      <p:sp>
        <p:nvSpPr>
          <p:cNvPr id="120" name="Shape 120"/>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endParaRPr/>
          </a:p>
        </p:txBody>
      </p:sp>
      <p:pic>
        <p:nvPicPr>
          <p:cNvPr id="121" name="Shape 12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a:hlinkClick r:id="rId3"/>
          </p:cNvPr>
          <p:cNvSpPr/>
          <p:nvPr/>
        </p:nvSpPr>
        <p:spPr>
          <a:xfrm>
            <a:off x="4711975" y="870725"/>
            <a:ext cx="4572000" cy="3429000"/>
          </a:xfrm>
          <a:prstGeom prst="rect">
            <a:avLst/>
          </a:prstGeom>
          <a:blipFill>
            <a:blip r:embed="rId4">
              <a:alphaModFix/>
            </a:blip>
            <a:stretch>
              <a:fillRect/>
            </a:stretch>
          </a:blipFill>
          <a:ln>
            <a:noFill/>
          </a:ln>
        </p:spPr>
      </p:sp>
      <p:sp>
        <p:nvSpPr>
          <p:cNvPr id="127" name="Shape 127"/>
          <p:cNvSpPr txBox="1">
            <a:spLocks noGrp="1"/>
          </p:cNvSpPr>
          <p:nvPr>
            <p:ph type="body" idx="1"/>
          </p:nvPr>
        </p:nvSpPr>
        <p:spPr>
          <a:xfrm>
            <a:off x="457200" y="1200150"/>
            <a:ext cx="3550799" cy="3630300"/>
          </a:xfrm>
          <a:prstGeom prst="rect">
            <a:avLst/>
          </a:prstGeom>
        </p:spPr>
        <p:txBody>
          <a:bodyPr lIns="91425" tIns="91425" rIns="91425" bIns="91425" anchor="t" anchorCtr="0">
            <a:noAutofit/>
          </a:bodyPr>
          <a:lstStyle/>
          <a:p>
            <a:pPr>
              <a:spcBef>
                <a:spcPts val="0"/>
              </a:spcBef>
              <a:buNone/>
            </a:pPr>
            <a:endParaRPr/>
          </a:p>
        </p:txBody>
      </p:sp>
      <p:sp>
        <p:nvSpPr>
          <p:cNvPr id="128" name="Shape 128"/>
          <p:cNvSpPr txBox="1">
            <a:spLocks noGrp="1"/>
          </p:cNvSpPr>
          <p:nvPr>
            <p:ph type="title"/>
          </p:nvPr>
        </p:nvSpPr>
        <p:spPr>
          <a:xfrm>
            <a:off x="60600" y="81925"/>
            <a:ext cx="4343999" cy="1555200"/>
          </a:xfrm>
          <a:prstGeom prst="rect">
            <a:avLst/>
          </a:prstGeom>
        </p:spPr>
        <p:txBody>
          <a:bodyPr lIns="91425" tIns="91425" rIns="91425" bIns="91425" anchor="ctr" anchorCtr="0">
            <a:noAutofit/>
          </a:bodyPr>
          <a:lstStyle/>
          <a:p>
            <a:pPr rtl="0">
              <a:spcBef>
                <a:spcPts val="0"/>
              </a:spcBef>
              <a:buNone/>
            </a:pPr>
            <a:r>
              <a:rPr lang="en" sz="3000" b="1">
                <a:latin typeface="Bubblegum Sans"/>
                <a:ea typeface="Bubblegum Sans"/>
                <a:cs typeface="Bubblegum Sans"/>
                <a:sym typeface="Bubblegum Sans"/>
              </a:rPr>
              <a:t>Neuroscientist </a:t>
            </a:r>
          </a:p>
          <a:p>
            <a:pPr>
              <a:spcBef>
                <a:spcPts val="0"/>
              </a:spcBef>
              <a:buNone/>
            </a:pPr>
            <a:r>
              <a:rPr lang="en" sz="3000" b="1">
                <a:latin typeface="Bubblegum Sans"/>
                <a:ea typeface="Bubblegum Sans"/>
                <a:cs typeface="Bubblegum Sans"/>
                <a:sym typeface="Bubblegum Sans"/>
              </a:rPr>
              <a:t>Sarah-Jayne Blakemore</a:t>
            </a:r>
          </a:p>
        </p:txBody>
      </p:sp>
      <p:sp>
        <p:nvSpPr>
          <p:cNvPr id="129" name="Shape 129"/>
          <p:cNvSpPr txBox="1">
            <a:spLocks noGrp="1"/>
          </p:cNvSpPr>
          <p:nvPr>
            <p:ph type="body" idx="2"/>
          </p:nvPr>
        </p:nvSpPr>
        <p:spPr>
          <a:xfrm>
            <a:off x="5529123" y="453700"/>
            <a:ext cx="3550799" cy="3630300"/>
          </a:xfrm>
          <a:prstGeom prst="rect">
            <a:avLst/>
          </a:prstGeom>
        </p:spPr>
        <p:txBody>
          <a:bodyPr lIns="91425" tIns="91425" rIns="91425" bIns="91425" anchor="t" anchorCtr="0">
            <a:noAutofit/>
          </a:bodyPr>
          <a:lstStyle/>
          <a:p>
            <a:pPr rtl="0">
              <a:spcBef>
                <a:spcPts val="0"/>
              </a:spcBef>
              <a:buNone/>
            </a:pPr>
            <a:endParaRPr/>
          </a:p>
          <a:p>
            <a:pPr rtl="0">
              <a:spcBef>
                <a:spcPts val="0"/>
              </a:spcBef>
              <a:buNone/>
            </a:pPr>
            <a:endParaRPr/>
          </a:p>
          <a:p>
            <a:pPr>
              <a:spcBef>
                <a:spcPts val="0"/>
              </a:spcBef>
              <a:buNone/>
            </a:pP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a:hlinkClick r:id="rId3"/>
          </p:cNvPr>
          <p:cNvSpPr/>
          <p:nvPr/>
        </p:nvSpPr>
        <p:spPr>
          <a:xfrm>
            <a:off x="4510525" y="857250"/>
            <a:ext cx="4572000" cy="3429000"/>
          </a:xfrm>
          <a:prstGeom prst="rect">
            <a:avLst/>
          </a:prstGeom>
          <a:blipFill>
            <a:blip r:embed="rId4">
              <a:alphaModFix/>
            </a:blip>
            <a:stretch>
              <a:fillRect/>
            </a:stretch>
          </a:blipFill>
          <a:ln>
            <a:noFill/>
          </a:ln>
        </p:spPr>
      </p:sp>
      <p:sp>
        <p:nvSpPr>
          <p:cNvPr id="135" name="Shape 135"/>
          <p:cNvSpPr txBox="1">
            <a:spLocks noGrp="1"/>
          </p:cNvSpPr>
          <p:nvPr>
            <p:ph type="body" idx="1"/>
          </p:nvPr>
        </p:nvSpPr>
        <p:spPr>
          <a:xfrm>
            <a:off x="457200" y="2414700"/>
            <a:ext cx="3550799" cy="2415599"/>
          </a:xfrm>
          <a:prstGeom prst="rect">
            <a:avLst/>
          </a:prstGeom>
        </p:spPr>
        <p:txBody>
          <a:bodyPr lIns="91425" tIns="91425" rIns="91425" bIns="91425" anchor="t" anchorCtr="0">
            <a:noAutofit/>
          </a:bodyPr>
          <a:lstStyle/>
          <a:p>
            <a:pPr>
              <a:spcBef>
                <a:spcPts val="0"/>
              </a:spcBef>
              <a:buNone/>
            </a:pPr>
            <a:endParaRPr/>
          </a:p>
        </p:txBody>
      </p:sp>
      <p:sp>
        <p:nvSpPr>
          <p:cNvPr id="136" name="Shape 136"/>
          <p:cNvSpPr txBox="1">
            <a:spLocks noGrp="1"/>
          </p:cNvSpPr>
          <p:nvPr>
            <p:ph type="title"/>
          </p:nvPr>
        </p:nvSpPr>
        <p:spPr>
          <a:xfrm>
            <a:off x="457200" y="148099"/>
            <a:ext cx="3550799" cy="1893299"/>
          </a:xfrm>
          <a:prstGeom prst="rect">
            <a:avLst/>
          </a:prstGeom>
        </p:spPr>
        <p:txBody>
          <a:bodyPr lIns="91425" tIns="91425" rIns="91425" bIns="91425" anchor="ctr" anchorCtr="0">
            <a:noAutofit/>
          </a:bodyPr>
          <a:lstStyle/>
          <a:p>
            <a:pPr rtl="0">
              <a:spcBef>
                <a:spcPts val="0"/>
              </a:spcBef>
              <a:buNone/>
            </a:pPr>
            <a:r>
              <a:rPr lang="en" b="1">
                <a:latin typeface="Bubblegum Sans"/>
                <a:ea typeface="Bubblegum Sans"/>
                <a:cs typeface="Bubblegum Sans"/>
                <a:sym typeface="Bubblegum Sans"/>
              </a:rPr>
              <a:t>The Neuroanatomical Transformation of the Teenage Brain    </a:t>
            </a:r>
          </a:p>
          <a:p>
            <a:pPr rtl="0">
              <a:spcBef>
                <a:spcPts val="0"/>
              </a:spcBef>
              <a:buNone/>
            </a:pPr>
            <a:r>
              <a:rPr lang="en" b="1">
                <a:latin typeface="Bubblegum Sans"/>
                <a:ea typeface="Bubblegum Sans"/>
                <a:cs typeface="Bubblegum Sans"/>
                <a:sym typeface="Bubblegum Sans"/>
              </a:rPr>
              <a:t>With </a:t>
            </a:r>
          </a:p>
          <a:p>
            <a:pPr rtl="0">
              <a:spcBef>
                <a:spcPts val="0"/>
              </a:spcBef>
              <a:buNone/>
            </a:pPr>
            <a:r>
              <a:rPr lang="en" b="1">
                <a:solidFill>
                  <a:schemeClr val="lt1"/>
                </a:solidFill>
                <a:latin typeface="Bubblegum Sans"/>
                <a:ea typeface="Bubblegum Sans"/>
                <a:cs typeface="Bubblegum Sans"/>
                <a:sym typeface="Bubblegum Sans"/>
              </a:rPr>
              <a:t>Jill Bolte Taylor</a:t>
            </a:r>
          </a:p>
          <a:p>
            <a:pPr>
              <a:spcBef>
                <a:spcPts val="0"/>
              </a:spcBef>
              <a:buNone/>
            </a:pPr>
            <a:endParaRPr>
              <a:latin typeface="Bubblegum Sans"/>
              <a:ea typeface="Bubblegum Sans"/>
              <a:cs typeface="Bubblegum Sans"/>
              <a:sym typeface="Bubblegum Sans"/>
            </a:endParaRPr>
          </a:p>
        </p:txBody>
      </p:sp>
      <p:sp>
        <p:nvSpPr>
          <p:cNvPr id="137" name="Shape 137"/>
          <p:cNvSpPr txBox="1">
            <a:spLocks noGrp="1"/>
          </p:cNvSpPr>
          <p:nvPr>
            <p:ph type="body" idx="2"/>
          </p:nvPr>
        </p:nvSpPr>
        <p:spPr>
          <a:xfrm>
            <a:off x="5021123" y="1200150"/>
            <a:ext cx="3550799" cy="36303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a:spcBef>
                <a:spcPts val="0"/>
              </a:spcBef>
              <a:buNone/>
            </a:pPr>
            <a:endParaRPr/>
          </a:p>
        </p:txBody>
      </p:sp>
      <p:sp>
        <p:nvSpPr>
          <p:cNvPr id="143" name="Shape 143"/>
          <p:cNvSpPr txBox="1">
            <a:spLocks noGrp="1"/>
          </p:cNvSpPr>
          <p:nvPr>
            <p:ph type="title"/>
          </p:nvPr>
        </p:nvSpPr>
        <p:spPr>
          <a:xfrm>
            <a:off x="457200" y="13321"/>
            <a:ext cx="8229600" cy="857400"/>
          </a:xfrm>
          <a:prstGeom prst="rect">
            <a:avLst/>
          </a:prstGeom>
        </p:spPr>
        <p:txBody>
          <a:bodyPr lIns="91425" tIns="91425" rIns="91425" bIns="91425" anchor="ctr" anchorCtr="0">
            <a:noAutofit/>
          </a:bodyPr>
          <a:lstStyle/>
          <a:p>
            <a:pPr>
              <a:spcBef>
                <a:spcPts val="0"/>
              </a:spcBef>
              <a:buNone/>
            </a:pPr>
            <a:endParaRPr/>
          </a:p>
        </p:txBody>
      </p:sp>
      <p:pic>
        <p:nvPicPr>
          <p:cNvPr id="144" name="Shape 144"/>
          <p:cNvPicPr preferRelativeResize="0"/>
          <p:nvPr/>
        </p:nvPicPr>
        <p:blipFill>
          <a:blip r:embed="rId3">
            <a:alphaModFix/>
          </a:blip>
          <a:stretch>
            <a:fillRect/>
          </a:stretch>
        </p:blipFill>
        <p:spPr>
          <a:xfrm>
            <a:off x="-405175" y="-260150"/>
            <a:ext cx="9755599" cy="546512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inspiration-board">
  <a:themeElements>
    <a:clrScheme name="Custom 503">
      <a:dk1>
        <a:srgbClr val="000000"/>
      </a:dk1>
      <a:lt1>
        <a:srgbClr val="FFFFFF"/>
      </a:lt1>
      <a:dk2>
        <a:srgbClr val="000000"/>
      </a:dk2>
      <a:lt2>
        <a:srgbClr val="F8F8F8"/>
      </a:lt2>
      <a:accent1>
        <a:srgbClr val="CFCFCF"/>
      </a:accent1>
      <a:accent2>
        <a:srgbClr val="94AE8E"/>
      </a:accent2>
      <a:accent3>
        <a:srgbClr val="4E7A82"/>
      </a:accent3>
      <a:accent4>
        <a:srgbClr val="666699"/>
      </a:accent4>
      <a:accent5>
        <a:srgbClr val="60506F"/>
      </a:accent5>
      <a:accent6>
        <a:srgbClr val="4B4352"/>
      </a:accent6>
      <a:hlink>
        <a:srgbClr val="8694C0"/>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1383</Words>
  <Application>Microsoft Office PowerPoint</Application>
  <PresentationFormat>On-screen Show (16:9)</PresentationFormat>
  <Paragraphs>138</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Bubblegum Sans</vt:lpstr>
      <vt:lpstr>Times New Roman</vt:lpstr>
      <vt:lpstr>Tahoma</vt:lpstr>
      <vt:lpstr>inspiration-board</vt:lpstr>
      <vt:lpstr>The Teen Brain </vt:lpstr>
      <vt:lpstr>PowerPoint Presentation</vt:lpstr>
      <vt:lpstr>PowerPoint Presentation</vt:lpstr>
      <vt:lpstr>The Adolescent Brain</vt:lpstr>
      <vt:lpstr>PowerPoint Presentation</vt:lpstr>
      <vt:lpstr>PowerPoint Presentation</vt:lpstr>
      <vt:lpstr>Neuroscientist  Sarah-Jayne Blakemore</vt:lpstr>
      <vt:lpstr>The Neuroanatomical Transformation of the Teenage Brain     With  Jill Bolte Taylor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Humor</vt:lpstr>
      <vt:lpstr>Impact The Mind With Color</vt:lpstr>
      <vt:lpstr>Color Continued...</vt:lpstr>
      <vt:lpstr>    Lavender,  Lemon,  Peppermint… Add Aroma</vt:lpstr>
      <vt:lpstr>Allow Time To Process- Even At Home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Teen Brain </dc:title>
  <dc:creator>Traci Chudy</dc:creator>
  <cp:lastModifiedBy>Traci Chudy</cp:lastModifiedBy>
  <cp:revision>1</cp:revision>
  <dcterms:modified xsi:type="dcterms:W3CDTF">2015-09-28T16:10:33Z</dcterms:modified>
</cp:coreProperties>
</file>